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3"/>
  </p:notesMasterIdLst>
  <p:handoutMasterIdLst>
    <p:handoutMasterId r:id="rId14"/>
  </p:handoutMasterIdLst>
  <p:sldIdLst>
    <p:sldId id="262" r:id="rId3"/>
    <p:sldId id="270" r:id="rId4"/>
    <p:sldId id="277" r:id="rId5"/>
    <p:sldId id="324" r:id="rId6"/>
    <p:sldId id="330" r:id="rId7"/>
    <p:sldId id="333" r:id="rId8"/>
    <p:sldId id="332" r:id="rId9"/>
    <p:sldId id="334" r:id="rId10"/>
    <p:sldId id="335" r:id="rId11"/>
    <p:sldId id="257" r:id="rId12"/>
  </p:sldIdLst>
  <p:sldSz cx="9144000" cy="5143500" type="screen16x9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787"/>
    <a:srgbClr val="FFDD00"/>
    <a:srgbClr val="FBB900"/>
    <a:srgbClr val="FECC0D"/>
    <a:srgbClr val="AFCA0A"/>
    <a:srgbClr val="DAD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88800" autoAdjust="0"/>
  </p:normalViewPr>
  <p:slideViewPr>
    <p:cSldViewPr showGuides="1">
      <p:cViewPr varScale="1">
        <p:scale>
          <a:sx n="142" d="100"/>
          <a:sy n="142" d="100"/>
        </p:scale>
        <p:origin x="-102" y="-2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3990" y="114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BFDDF-B61B-4F8A-84D3-64504F3381DD}" type="datetimeFigureOut">
              <a:rPr lang="fi-FI" smtClean="0"/>
              <a:t>26.1.2017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172F9-FEE3-4AF9-B219-5C1CAD19B2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343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2DFF4-8839-4BEA-9B86-796E018F4599}" type="datetimeFigureOut">
              <a:rPr lang="fi-FI" smtClean="0"/>
              <a:t>26.1.2017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C5D38-8C2E-449D-9A68-D4FD2308BD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17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dirty="0"/>
              <a:t>Otsikko</a:t>
            </a:r>
            <a:r>
              <a:rPr lang="fi-FI" b="1" baseline="0" dirty="0"/>
              <a:t>dia</a:t>
            </a:r>
            <a:endParaRPr lang="fi-FI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C5D38-8C2E-449D-9A68-D4FD2308BD32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464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dirty="0" err="1"/>
              <a:t>Perusdia</a:t>
            </a:r>
            <a:r>
              <a:rPr lang="fi-FI" b="1" dirty="0"/>
              <a:t> 3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C5D38-8C2E-449D-9A68-D4FD2308BD3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4600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dirty="0" err="1"/>
              <a:t>Kiitos/Yhteystiedot-dia</a:t>
            </a:r>
            <a:endParaRPr lang="fi-FI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C5D38-8C2E-449D-9A68-D4FD2308BD32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7534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514088"/>
            <a:ext cx="1444800" cy="56520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9" y="0"/>
            <a:ext cx="9166357" cy="385354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83568" y="1203598"/>
            <a:ext cx="4392488" cy="1800199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 tähän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683568" y="3075804"/>
            <a:ext cx="4392488" cy="1080121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 tähän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892" y="4480094"/>
            <a:ext cx="762848" cy="5400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3" y="4552038"/>
            <a:ext cx="557115" cy="57600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02" y="4552038"/>
            <a:ext cx="125863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6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 - kiitos ja 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0" y="0"/>
            <a:ext cx="9144000" cy="4443958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Otsikko 1"/>
          <p:cNvSpPr>
            <a:spLocks noGrp="1"/>
          </p:cNvSpPr>
          <p:nvPr>
            <p:ph type="ctrTitle" hasCustomPrompt="1"/>
          </p:nvPr>
        </p:nvSpPr>
        <p:spPr>
          <a:xfrm>
            <a:off x="467544" y="1563638"/>
            <a:ext cx="8208912" cy="1512168"/>
          </a:xfrm>
        </p:spPr>
        <p:txBody>
          <a:bodyPr anchor="b">
            <a:normAutofit/>
          </a:bodyPr>
          <a:lstStyle>
            <a:lvl1pPr algn="ctr">
              <a:defRPr sz="8800" b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Kiitosteksti!</a:t>
            </a:r>
          </a:p>
        </p:txBody>
      </p:sp>
      <p:sp>
        <p:nvSpPr>
          <p:cNvPr id="15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67544" y="3219822"/>
            <a:ext cx="8208912" cy="865262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www-osoite</a:t>
            </a: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95486"/>
            <a:ext cx="1440160" cy="1581898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514088"/>
            <a:ext cx="1444800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4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600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 tähän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16" y="1275918"/>
            <a:ext cx="3029336" cy="2808000"/>
          </a:xfrm>
          <a:prstGeom prst="rect">
            <a:avLst/>
          </a:prstGeom>
        </p:spPr>
      </p:pic>
      <p:sp>
        <p:nvSpPr>
          <p:cNvPr id="8" name="Sisällön paikkamerkki 2"/>
          <p:cNvSpPr>
            <a:spLocks noGrp="1"/>
          </p:cNvSpPr>
          <p:nvPr>
            <p:ph sz="half" idx="1"/>
          </p:nvPr>
        </p:nvSpPr>
        <p:spPr>
          <a:xfrm>
            <a:off x="2843808" y="1203598"/>
            <a:ext cx="5976664" cy="324000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514088"/>
            <a:ext cx="1444800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00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600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 tähän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14710"/>
            <a:ext cx="2576709" cy="2667725"/>
          </a:xfrm>
          <a:prstGeom prst="rect">
            <a:avLst/>
          </a:prstGeom>
        </p:spPr>
      </p:pic>
      <p:sp>
        <p:nvSpPr>
          <p:cNvPr id="11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203598"/>
            <a:ext cx="6347048" cy="324036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514088"/>
            <a:ext cx="1444800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80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600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 tähän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427190"/>
            <a:ext cx="2880319" cy="2763444"/>
          </a:xfrm>
          <a:prstGeom prst="rect">
            <a:avLst/>
          </a:prstGeom>
        </p:spPr>
      </p:pic>
      <p:sp>
        <p:nvSpPr>
          <p:cNvPr id="10" name="Sisällön paikkamerkki 2"/>
          <p:cNvSpPr>
            <a:spLocks noGrp="1"/>
          </p:cNvSpPr>
          <p:nvPr>
            <p:ph sz="half" idx="1"/>
          </p:nvPr>
        </p:nvSpPr>
        <p:spPr>
          <a:xfrm>
            <a:off x="2483768" y="1203598"/>
            <a:ext cx="6336704" cy="324000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514088"/>
            <a:ext cx="1444800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11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600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 tähän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123" y="1491630"/>
            <a:ext cx="2484000" cy="2571740"/>
          </a:xfrm>
          <a:prstGeom prst="rect">
            <a:avLst/>
          </a:prstGeom>
        </p:spPr>
      </p:pic>
      <p:sp>
        <p:nvSpPr>
          <p:cNvPr id="11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203598"/>
            <a:ext cx="6347048" cy="324036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514088"/>
            <a:ext cx="1444800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06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600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 tähän</a:t>
            </a:r>
          </a:p>
        </p:txBody>
      </p:sp>
      <p:sp>
        <p:nvSpPr>
          <p:cNvPr id="8" name="Sisällön paikkamerkki 2"/>
          <p:cNvSpPr>
            <a:spLocks noGrp="1"/>
          </p:cNvSpPr>
          <p:nvPr>
            <p:ph sz="half" idx="1"/>
          </p:nvPr>
        </p:nvSpPr>
        <p:spPr>
          <a:xfrm>
            <a:off x="2771800" y="1203598"/>
            <a:ext cx="6048672" cy="324000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514088"/>
            <a:ext cx="1444800" cy="56520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43" y="1635646"/>
            <a:ext cx="2980959" cy="21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02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600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 tähän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203598"/>
            <a:ext cx="6635080" cy="324000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514088"/>
            <a:ext cx="1444800" cy="56520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40" y="1419622"/>
            <a:ext cx="279509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9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600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 tähän</a:t>
            </a:r>
          </a:p>
        </p:txBody>
      </p:sp>
      <p:sp>
        <p:nvSpPr>
          <p:cNvPr id="8" name="Sisällön paikkamerkki 2"/>
          <p:cNvSpPr>
            <a:spLocks noGrp="1"/>
          </p:cNvSpPr>
          <p:nvPr>
            <p:ph sz="half" idx="1"/>
          </p:nvPr>
        </p:nvSpPr>
        <p:spPr>
          <a:xfrm>
            <a:off x="2483768" y="1203598"/>
            <a:ext cx="6336704" cy="324000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514088"/>
            <a:ext cx="1444800" cy="56520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91630"/>
            <a:ext cx="2795022" cy="259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96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600" b="1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 tähän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203598"/>
            <a:ext cx="6347048" cy="324000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06" y="1419622"/>
            <a:ext cx="2795022" cy="259080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514088"/>
            <a:ext cx="1444800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96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astus -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600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 tähän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7" r="12095"/>
          <a:stretch/>
        </p:blipFill>
        <p:spPr>
          <a:xfrm>
            <a:off x="35497" y="1131590"/>
            <a:ext cx="2763122" cy="3168352"/>
          </a:xfrm>
          <a:prstGeom prst="rect">
            <a:avLst/>
          </a:prstGeom>
        </p:spPr>
      </p:pic>
      <p:sp>
        <p:nvSpPr>
          <p:cNvPr id="8" name="Sisällön paikkamerkki 2"/>
          <p:cNvSpPr>
            <a:spLocks noGrp="1"/>
          </p:cNvSpPr>
          <p:nvPr>
            <p:ph sz="half" idx="1"/>
          </p:nvPr>
        </p:nvSpPr>
        <p:spPr>
          <a:xfrm>
            <a:off x="2915816" y="1203598"/>
            <a:ext cx="5904656" cy="324000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514088"/>
            <a:ext cx="1444800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4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600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 tähän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324000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514088"/>
            <a:ext cx="1444800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67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astus - kuva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600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 tähän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203598"/>
            <a:ext cx="6347048" cy="324000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609" y="1321617"/>
            <a:ext cx="2585887" cy="297832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514088"/>
            <a:ext cx="1444800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0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äimet -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600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 tähän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964190" y="1203598"/>
            <a:ext cx="5856282" cy="324000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4" y="1419622"/>
            <a:ext cx="2795022" cy="259080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514088"/>
            <a:ext cx="1444800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73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äimet - kuva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600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 tähän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203598"/>
            <a:ext cx="5856282" cy="324000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482" y="1654318"/>
            <a:ext cx="2795022" cy="212141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514088"/>
            <a:ext cx="1444800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92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te 2 -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600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 tähän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7654"/>
            <a:ext cx="2237129" cy="2165786"/>
          </a:xfrm>
          <a:prstGeom prst="rect">
            <a:avLst/>
          </a:prstGeom>
        </p:spPr>
      </p:pic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2488649" y="1203598"/>
            <a:ext cx="6331823" cy="324000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514088"/>
            <a:ext cx="1444800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65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te 3 - kuva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600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 tähän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419622"/>
            <a:ext cx="2454505" cy="2541206"/>
          </a:xfrm>
          <a:prstGeom prst="rect">
            <a:avLst/>
          </a:prstGeom>
        </p:spPr>
      </p:pic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203598"/>
            <a:ext cx="6079228" cy="324000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514088"/>
            <a:ext cx="1444800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993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te 2 -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600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 tähän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9622"/>
            <a:ext cx="2795022" cy="2590805"/>
          </a:xfrm>
          <a:prstGeom prst="rect">
            <a:avLst/>
          </a:prstGeom>
        </p:spPr>
      </p:pic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2964190" y="1203598"/>
            <a:ext cx="5856282" cy="324000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514088"/>
            <a:ext cx="1444800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29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te 1 - kuva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600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 tähän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203598"/>
            <a:ext cx="5856282" cy="324000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88" y="1419622"/>
            <a:ext cx="2502413" cy="259080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514088"/>
            <a:ext cx="1444800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88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mis pohja 1 - lapsiperheiden palvelut integroidaan kaikilla tas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7" y="0"/>
            <a:ext cx="785896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10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mis pohja 2 - maakuntien tehtävät ja uusi sote-rake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03" y="0"/>
            <a:ext cx="76849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58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mis pohja 3 - maakuntien tehtävät ja uusi sote-rake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03" y="0"/>
            <a:ext cx="76849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0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 - kuva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600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 tähän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203598"/>
            <a:ext cx="5842992" cy="324000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Sisällön paikkamerkki 2"/>
          <p:cNvSpPr>
            <a:spLocks noGrp="1"/>
          </p:cNvSpPr>
          <p:nvPr>
            <p:ph sz="half" idx="10" hasCustomPrompt="1"/>
          </p:nvPr>
        </p:nvSpPr>
        <p:spPr>
          <a:xfrm>
            <a:off x="6372200" y="1203598"/>
            <a:ext cx="2592288" cy="324000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Kuva tähän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514088"/>
            <a:ext cx="1444800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6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 -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>
              <a:defRPr sz="2600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 tähän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121496" y="1203598"/>
            <a:ext cx="5842992" cy="324000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Sisällön paikkamerkki 2"/>
          <p:cNvSpPr>
            <a:spLocks noGrp="1"/>
          </p:cNvSpPr>
          <p:nvPr>
            <p:ph sz="half" idx="10" hasCustomPrompt="1"/>
          </p:nvPr>
        </p:nvSpPr>
        <p:spPr>
          <a:xfrm>
            <a:off x="457200" y="1203598"/>
            <a:ext cx="2592288" cy="324000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Kuva tähän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514088"/>
            <a:ext cx="1444800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6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er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600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 tähän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291600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514088"/>
            <a:ext cx="1444800" cy="56520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49" y="3820213"/>
            <a:ext cx="1350810" cy="12960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374" y="3687598"/>
            <a:ext cx="1643481" cy="151200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849932"/>
            <a:ext cx="1009647" cy="936000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50" y="3884088"/>
            <a:ext cx="2600050" cy="1260000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832030"/>
            <a:ext cx="1217002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79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Per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600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 tähän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291600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514088"/>
            <a:ext cx="1444800" cy="56520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795886"/>
            <a:ext cx="1275765" cy="12240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867894"/>
            <a:ext cx="1359313" cy="126000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68006"/>
            <a:ext cx="1386262" cy="1008000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868006"/>
            <a:ext cx="1503327" cy="1008000"/>
          </a:xfrm>
          <a:prstGeom prst="rect">
            <a:avLst/>
          </a:prstGeom>
        </p:spPr>
      </p:pic>
      <p:pic>
        <p:nvPicPr>
          <p:cNvPr id="20" name="Kuva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868022"/>
            <a:ext cx="1369569" cy="1260000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085" y="3904014"/>
            <a:ext cx="931003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4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er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600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 tähän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291600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514088"/>
            <a:ext cx="1444800" cy="56520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026" y="3939902"/>
            <a:ext cx="1436990" cy="13320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553" y="3795886"/>
            <a:ext cx="1077919" cy="1116000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11910"/>
            <a:ext cx="1436987" cy="133200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152" y="3939902"/>
            <a:ext cx="1112688" cy="1152000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67" y="3867894"/>
            <a:ext cx="973602" cy="1008000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284" y="4335910"/>
            <a:ext cx="80586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8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>
              <a:defRPr sz="2600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422902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514070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Kuva/kaavio tähän</a:t>
            </a:r>
          </a:p>
        </p:txBody>
      </p:sp>
    </p:spTree>
    <p:extLst>
      <p:ext uri="{BB962C8B-B14F-4D97-AF65-F5344CB8AC3E}">
        <p14:creationId xmlns:p14="http://schemas.microsoft.com/office/powerpoint/2010/main" val="294646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906B3-D495-4590-8D8C-5D2454A501DA}" type="datetimeFigureOut">
              <a:rPr lang="fi-FI" smtClean="0"/>
              <a:t>26.1.2017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4D597-55F4-4E0F-BCFE-6F23E5B82E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090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69" r:id="rId3"/>
    <p:sldLayoutId id="2147483676" r:id="rId4"/>
    <p:sldLayoutId id="2147483683" r:id="rId5"/>
    <p:sldLayoutId id="2147483684" r:id="rId6"/>
    <p:sldLayoutId id="2147483685" r:id="rId7"/>
    <p:sldLayoutId id="2147483656" r:id="rId8"/>
    <p:sldLayoutId id="2147483649" r:id="rId9"/>
    <p:sldLayoutId id="2147483655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C7745-3535-4D70-B8A8-D77E6DE59B8F}" type="datetimeFigureOut">
              <a:rPr lang="fi-FI" smtClean="0"/>
              <a:t>26.1.2017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7D1DE-A316-4350-B433-5BDA92055E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728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3" r:id="rId2"/>
    <p:sldLayoutId id="2147483680" r:id="rId3"/>
    <p:sldLayoutId id="2147483674" r:id="rId4"/>
    <p:sldLayoutId id="2147483681" r:id="rId5"/>
    <p:sldLayoutId id="2147483679" r:id="rId6"/>
    <p:sldLayoutId id="2147483666" r:id="rId7"/>
    <p:sldLayoutId id="2147483668" r:id="rId8"/>
    <p:sldLayoutId id="2147483677" r:id="rId9"/>
    <p:sldLayoutId id="2147483675" r:id="rId10"/>
    <p:sldLayoutId id="2147483678" r:id="rId11"/>
    <p:sldLayoutId id="2147483663" r:id="rId12"/>
    <p:sldLayoutId id="2147483682" r:id="rId13"/>
    <p:sldLayoutId id="2147483671" r:id="rId14"/>
    <p:sldLayoutId id="2147483667" r:id="rId15"/>
    <p:sldLayoutId id="2147483672" r:id="rId16"/>
    <p:sldLayoutId id="2147483659" r:id="rId17"/>
    <p:sldLayoutId id="2147483660" r:id="rId18"/>
    <p:sldLayoutId id="2147483661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Kohti väliaikaishallintoa</a:t>
            </a:r>
            <a:endParaRPr lang="fi-FI" dirty="0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2070181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Kiitos </a:t>
            </a:r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5444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139119"/>
          </a:xfrm>
        </p:spPr>
        <p:txBody>
          <a:bodyPr>
            <a:normAutofit/>
          </a:bodyPr>
          <a:lstStyle/>
          <a:p>
            <a:r>
              <a:rPr lang="fi-FI" sz="1600" dirty="0"/>
              <a:t>Esivalmistelusta vastaa: valmisteluryhmä, työvaliokunta ja 16 alatyöryhmää</a:t>
            </a:r>
          </a:p>
          <a:p>
            <a:pPr marL="0" indent="0">
              <a:buNone/>
            </a:pPr>
            <a:endParaRPr lang="fi-FI" sz="1600" dirty="0"/>
          </a:p>
          <a:p>
            <a:r>
              <a:rPr lang="fi-FI" sz="1600" dirty="0"/>
              <a:t>Alatyöryhmät toteuttaneet I –vaiheen tehtäväksi annon:</a:t>
            </a:r>
          </a:p>
          <a:p>
            <a:pPr lvl="2"/>
            <a:r>
              <a:rPr lang="fi-FI" sz="1600" dirty="0"/>
              <a:t>Kuvata nykytilan organisaatio, henkilöstö, asiakkuudet, keskeisimmät kehityspaineet ja tahot, joita toivotaan kuultavan prosessin kuluessa</a:t>
            </a:r>
          </a:p>
          <a:p>
            <a:pPr marL="0" indent="0">
              <a:buNone/>
            </a:pPr>
            <a:endParaRPr lang="fi-FI" sz="1600" dirty="0"/>
          </a:p>
          <a:p>
            <a:r>
              <a:rPr lang="fi-FI" sz="1600" dirty="0"/>
              <a:t>Alkutilanteen raportti laadittu, kuntakierrokset tammi-helmikuun aikana</a:t>
            </a:r>
          </a:p>
          <a:p>
            <a:r>
              <a:rPr lang="fi-FI" sz="1600" dirty="0" err="1"/>
              <a:t>RoadShow</a:t>
            </a:r>
            <a:r>
              <a:rPr lang="fi-FI" sz="1600" dirty="0"/>
              <a:t> yhteistyössä </a:t>
            </a:r>
            <a:r>
              <a:rPr lang="fi-FI" sz="1600" dirty="0" err="1"/>
              <a:t>PoSoTen</a:t>
            </a:r>
            <a:r>
              <a:rPr lang="fi-FI" sz="1600" dirty="0"/>
              <a:t> kanssa aloitetaan Tammikuussa 2017 </a:t>
            </a:r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/>
          <a:lstStyle/>
          <a:p>
            <a:pPr algn="l"/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Maakuntauudistuksen esivalmistelu</a:t>
            </a:r>
          </a:p>
        </p:txBody>
      </p:sp>
    </p:spTree>
    <p:extLst>
      <p:ext uri="{BB962C8B-B14F-4D97-AF65-F5344CB8AC3E}">
        <p14:creationId xmlns:p14="http://schemas.microsoft.com/office/powerpoint/2010/main" val="142419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rmAutofit/>
          </a:bodyPr>
          <a:lstStyle/>
          <a:p>
            <a:pPr algn="l"/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Tammikuu 2017 alkaen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>
          <a:xfrm>
            <a:off x="395536" y="771550"/>
            <a:ext cx="7488832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Aloitetaan maakunnan hallinnon järjestäminen</a:t>
            </a:r>
          </a:p>
          <a:p>
            <a:pPr marL="0" indent="0">
              <a:buNone/>
            </a:pPr>
            <a:endParaRPr lang="fi-FI" b="1" dirty="0"/>
          </a:p>
          <a:p>
            <a:r>
              <a:rPr lang="fi-FI" sz="1400" dirty="0"/>
              <a:t>Hallintosääntövalmistelu (alustava organisaation  ja johtamisrakenteiden selvittäminen ja hahmottelu).  </a:t>
            </a:r>
          </a:p>
          <a:p>
            <a:pPr lvl="0"/>
            <a:r>
              <a:rPr lang="fi-FI" sz="1400" dirty="0"/>
              <a:t>Liikelaitoksen perustamiskirjan valmistelu (alustava)</a:t>
            </a:r>
          </a:p>
          <a:p>
            <a:pPr lvl="0"/>
            <a:r>
              <a:rPr lang="fi-FI" sz="1400" dirty="0"/>
              <a:t>Liikelaitoksen hallituksen työjärjestyksen valmistelu (alustava)</a:t>
            </a:r>
          </a:p>
          <a:p>
            <a:pPr lvl="0"/>
            <a:r>
              <a:rPr lang="fi-FI" sz="1400" dirty="0"/>
              <a:t>Konsernirakenteen selvittäminen ja konserniohjeen valmistelu (alustava)</a:t>
            </a:r>
          </a:p>
          <a:p>
            <a:pPr lvl="0"/>
            <a:r>
              <a:rPr lang="fi-FI" sz="1400" dirty="0"/>
              <a:t>Henkilöstön osalta siirtyvän hallintohenkilöstön selvittäminen</a:t>
            </a:r>
          </a:p>
          <a:p>
            <a:pPr lvl="0"/>
            <a:r>
              <a:rPr lang="fi-FI" sz="1400" dirty="0"/>
              <a:t>Hallinnon tietojärjestelmien kartoitus</a:t>
            </a:r>
          </a:p>
          <a:p>
            <a:pPr lvl="0"/>
            <a:r>
              <a:rPr lang="fi-FI" sz="1400" dirty="0"/>
              <a:t>Siirtyvien sopimusten selvittäminen, siltä osin kuin ne liittyvät nk. yleishallintoon</a:t>
            </a:r>
          </a:p>
          <a:p>
            <a:pPr lvl="0"/>
            <a:r>
              <a:rPr lang="fi-FI" sz="1400" dirty="0"/>
              <a:t>Henkilörekisterien kartoitus</a:t>
            </a:r>
          </a:p>
          <a:p>
            <a:pPr lvl="0"/>
            <a:r>
              <a:rPr lang="fi-FI" sz="1400" dirty="0"/>
              <a:t>Arkistotoimen järjestämisen kartoitus </a:t>
            </a:r>
          </a:p>
          <a:p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98" y="3147814"/>
            <a:ext cx="237670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4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/>
          <a:lstStyle/>
          <a:p>
            <a:pPr algn="l"/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Tammikuu 2017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isällön paikkamerkki 6"/>
          <p:cNvSpPr>
            <a:spLocks noGrp="1"/>
          </p:cNvSpPr>
          <p:nvPr>
            <p:ph sz="half" idx="1"/>
          </p:nvPr>
        </p:nvSpPr>
        <p:spPr>
          <a:xfrm>
            <a:off x="490612" y="987574"/>
            <a:ext cx="5842992" cy="345602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fi-FI" sz="3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i-FI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Alatyöryhmien II –vaiheen tehtäväksi anto tammikuussa 2017</a:t>
            </a:r>
          </a:p>
          <a:p>
            <a:pPr lvl="2"/>
            <a:r>
              <a:rPr lang="fi-FI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Annetaan 26.1.2017 valmisteluryhmän esityksen mukaisesti</a:t>
            </a:r>
          </a:p>
          <a:p>
            <a:pPr marL="0" indent="0">
              <a:buNone/>
            </a:pPr>
            <a:endParaRPr lang="fi-FI" sz="3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i-FI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Yhteistyöalueen tehtävien valmistelun aloittaminen</a:t>
            </a:r>
          </a:p>
          <a:p>
            <a:pPr marL="0" indent="0">
              <a:buNone/>
            </a:pPr>
            <a:endParaRPr lang="fi-FI" sz="3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i-FI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Nykytilan kartoitukset aloitettu/tehty (henkilöstö, kiinteistöt, omaisuudet ja sopimusten hallinnointi)</a:t>
            </a:r>
          </a:p>
          <a:p>
            <a:pPr marL="0" indent="0">
              <a:buNone/>
            </a:pPr>
            <a:endParaRPr lang="fi-FI" sz="3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i-FI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Vuoden 2018 talousarvion tekemisen aloittaminen</a:t>
            </a:r>
          </a:p>
          <a:p>
            <a:pPr marL="0" indent="0">
              <a:buNone/>
            </a:pPr>
            <a:endParaRPr lang="fi-FI" sz="3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788" y="1923678"/>
            <a:ext cx="2795022" cy="259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06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/>
          <a:lstStyle/>
          <a:p>
            <a:pPr algn="l"/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Helmikuu 2017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isällön paikkamerkki 6"/>
          <p:cNvSpPr>
            <a:spLocks noGrp="1"/>
          </p:cNvSpPr>
          <p:nvPr>
            <p:ph sz="half" idx="1"/>
          </p:nvPr>
        </p:nvSpPr>
        <p:spPr>
          <a:xfrm>
            <a:off x="490612" y="987574"/>
            <a:ext cx="6241628" cy="345602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fi-FI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i-FI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HYTE –tavoitteiden ja rakenteen laatimisen aloittaminen</a:t>
            </a:r>
          </a:p>
          <a:p>
            <a:r>
              <a:rPr lang="fi-FI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Väestön palvelutarpeen arviointi (alustava) tehty</a:t>
            </a:r>
          </a:p>
          <a:p>
            <a:r>
              <a:rPr lang="fi-FI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Suunnitelma osallisuuden toteuttamisesta valmis (menetelmät ja toimijat)</a:t>
            </a:r>
          </a:p>
          <a:p>
            <a:r>
              <a:rPr lang="fi-FI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Asukkaiden kuuleminen eri tavoin alkaa</a:t>
            </a:r>
          </a:p>
          <a:p>
            <a:r>
              <a:rPr lang="fi-FI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Palveluiden, palvelurakenteen/verkon määrittely palvelustrategian ja –lupauksen pohjaksi, ml. Tukipalvelut käynnistetty</a:t>
            </a:r>
          </a:p>
          <a:p>
            <a:r>
              <a:rPr lang="fi-FI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Tietotarpeet ja tiedolla johtamisen tarpeet alustavasti kartoitettu</a:t>
            </a:r>
          </a:p>
          <a:p>
            <a:r>
              <a:rPr lang="fi-FI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Väliaikaishallinnon valmistelu aloittaminen (yhteinen näkemys mm. kokoonpanosta)</a:t>
            </a:r>
          </a:p>
          <a:p>
            <a:endParaRPr lang="fi-FI" sz="3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i-FI" sz="3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fi-FI" sz="3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608520"/>
            <a:ext cx="2509644" cy="232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9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139119"/>
          </a:xfrm>
        </p:spPr>
        <p:txBody>
          <a:bodyPr>
            <a:normAutofit fontScale="55000" lnSpcReduction="20000"/>
          </a:bodyPr>
          <a:lstStyle/>
          <a:p>
            <a:r>
              <a:rPr lang="fi-FI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Valinnanvapausvalmistelu aloitettu:</a:t>
            </a:r>
          </a:p>
          <a:p>
            <a:pPr lvl="1"/>
            <a:r>
              <a:rPr lang="fi-FI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Tiedotus väestölle</a:t>
            </a:r>
          </a:p>
          <a:p>
            <a:pPr lvl="1"/>
            <a:r>
              <a:rPr lang="fi-FI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Palveluohjauksen mallin valmistelun aloittaminen</a:t>
            </a:r>
          </a:p>
          <a:p>
            <a:endParaRPr lang="fi-FI" sz="3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i-FI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Sidosryhmä keskustelut toteutettu (osana alatyöryhmien tehtäväantoa)</a:t>
            </a:r>
          </a:p>
          <a:p>
            <a:pPr marL="0" indent="0">
              <a:buNone/>
            </a:pPr>
            <a:endParaRPr lang="fi-FI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i-FI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Luodaan maakunnan muutosvisio</a:t>
            </a:r>
          </a:p>
          <a:p>
            <a:pPr lvl="1"/>
            <a:r>
              <a:rPr lang="fi-FI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Muutosvision pohjalta laaditaan maakunnan viestintäsuunnitelma</a:t>
            </a:r>
          </a:p>
          <a:p>
            <a:pPr marL="0" indent="0">
              <a:buNone/>
            </a:pPr>
            <a:endParaRPr lang="fi-FI" sz="3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i-FI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Alustava väliaikaishallinnon hallintosäännön valmistelu aloitettu</a:t>
            </a:r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/>
          <a:lstStyle/>
          <a:p>
            <a:pPr algn="l"/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Maaliskuu 2017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461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/>
          <a:lstStyle/>
          <a:p>
            <a:pPr algn="l"/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Huhtikuu 2017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isällön paikkamerkki 6"/>
          <p:cNvSpPr>
            <a:spLocks noGrp="1"/>
          </p:cNvSpPr>
          <p:nvPr>
            <p:ph sz="half" idx="1"/>
          </p:nvPr>
        </p:nvSpPr>
        <p:spPr>
          <a:xfrm>
            <a:off x="490612" y="987574"/>
            <a:ext cx="5842992" cy="34560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i-FI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i-FI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Palvelukokonaisuuksien ja –ketjujen määrittelyn aloittaminen (osana alatyöryhmien tehtäväantoa)</a:t>
            </a:r>
          </a:p>
          <a:p>
            <a:endParaRPr lang="fi-FI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i-FI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Väliaikaishallinnon valmisteluryhmän organisaatio</a:t>
            </a:r>
          </a:p>
          <a:p>
            <a:pPr lvl="1"/>
            <a:r>
              <a:rPr lang="fi-FI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Toimenkuvat yms. alustava valmistelu</a:t>
            </a:r>
          </a:p>
          <a:p>
            <a:pPr marL="0" indent="0">
              <a:buNone/>
            </a:pPr>
            <a:endParaRPr lang="fi-FI" sz="3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fi-FI" sz="3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fi-FI" sz="3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425" y="2067694"/>
            <a:ext cx="2929918" cy="281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95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/>
          <a:lstStyle/>
          <a:p>
            <a:pPr algn="l"/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Touko-kesäkuu 2017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isällön paikkamerkki 6"/>
          <p:cNvSpPr>
            <a:spLocks noGrp="1"/>
          </p:cNvSpPr>
          <p:nvPr>
            <p:ph sz="half" idx="1"/>
          </p:nvPr>
        </p:nvSpPr>
        <p:spPr>
          <a:xfrm>
            <a:off x="490612" y="987574"/>
            <a:ext cx="5842992" cy="34560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fi-FI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i-FI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Kehittämistoiminnan/Tutkimus- , kehittämis- ja innovaatio (TKI) –toiminnan valmistelun </a:t>
            </a:r>
            <a:r>
              <a:rPr lang="fi-FI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aloittaminen </a:t>
            </a:r>
          </a:p>
          <a:p>
            <a:r>
              <a:rPr lang="fi-FI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Mitä toimintoja tehdään yhdessä (muut maakunnat, maakunta/kuntien kanssa)</a:t>
            </a:r>
          </a:p>
          <a:p>
            <a:r>
              <a:rPr lang="fi-FI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Väliaikaishallinnon organisaatio: poliittinen ohjaus ja virallisorganisaatio</a:t>
            </a:r>
          </a:p>
          <a:p>
            <a:r>
              <a:rPr lang="fi-FI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HR suunnitelma: mitä rekrytoidaan väliaikaishallinnon ajaksi</a:t>
            </a:r>
          </a:p>
          <a:p>
            <a:r>
              <a:rPr lang="fi-FI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Päivitetty vuosikello väliaikaishallinnolle 2019 saakka</a:t>
            </a:r>
          </a:p>
          <a:p>
            <a:r>
              <a:rPr lang="fi-FI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 –tunnus ja nimenkirjoitusoikeus</a:t>
            </a:r>
          </a:p>
          <a:p>
            <a:endParaRPr lang="fi-FI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i-FI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fi-FI" sz="3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fi-FI" sz="3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fi-FI" sz="3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425" y="2067694"/>
            <a:ext cx="2929918" cy="281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41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/>
              <a:t>Väliaikaishallinnon tehtävät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20403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i-FI" dirty="0"/>
              <a:t>Selvitys siirtyvästä henkilöstöstä</a:t>
            </a:r>
          </a:p>
          <a:p>
            <a:pPr lvl="0"/>
            <a:r>
              <a:rPr lang="fi-FI" dirty="0"/>
              <a:t>Henkilöstön siirtosuunnitelma ja –sopimukset</a:t>
            </a:r>
          </a:p>
          <a:p>
            <a:pPr lvl="0"/>
            <a:r>
              <a:rPr lang="fi-FI" dirty="0"/>
              <a:t>Siirtyvän omaisuuden selvitys </a:t>
            </a:r>
          </a:p>
          <a:p>
            <a:pPr lvl="0"/>
            <a:r>
              <a:rPr lang="fi-FI" dirty="0"/>
              <a:t>Siirtyvien sopimusten sekä niihin liittyvien oikeuksien ja velvollisuuksien selvitys</a:t>
            </a:r>
          </a:p>
          <a:p>
            <a:pPr lvl="0"/>
            <a:r>
              <a:rPr lang="fi-FI" dirty="0"/>
              <a:t>Selvitys hallinto- ja palvelutehtävien hoitoon tarvittavista ICT-järjestelmistä</a:t>
            </a:r>
          </a:p>
          <a:p>
            <a:pPr lvl="0"/>
            <a:r>
              <a:rPr lang="fi-FI" dirty="0"/>
              <a:t>Järjestämistehtävän valmistelu</a:t>
            </a:r>
          </a:p>
          <a:p>
            <a:pPr lvl="0"/>
            <a:r>
              <a:rPr lang="fi-FI" dirty="0"/>
              <a:t>Hallintotehtävien valmistelu</a:t>
            </a:r>
          </a:p>
          <a:p>
            <a:pPr lvl="0"/>
            <a:r>
              <a:rPr lang="fi-FI" dirty="0"/>
              <a:t>Päättää vuoden 2018 talousarviosta (syksy 2017)</a:t>
            </a:r>
          </a:p>
          <a:p>
            <a:pPr lvl="0"/>
            <a:r>
              <a:rPr lang="fi-FI" dirty="0"/>
              <a:t>Ensimmäisten maakuntavaalien järjestäminen</a:t>
            </a:r>
          </a:p>
          <a:p>
            <a:pPr lvl="0"/>
            <a:r>
              <a:rPr lang="fi-FI" dirty="0"/>
              <a:t>Maakunnan hallinnon ja toiminnan käynnistämiseen tarvittavien asioiden valmistelu niiltä osin, joita ei ole jo tehty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5939511"/>
      </p:ext>
    </p:extLst>
  </p:cSld>
  <p:clrMapOvr>
    <a:masterClrMapping/>
  </p:clrMapOvr>
</p:sld>
</file>

<file path=ppt/theme/theme1.xml><?xml version="1.0" encoding="utf-8"?>
<a:theme xmlns:a="http://schemas.openxmlformats.org/drawingml/2006/main" name="Pohjois-Savo 2019 powerpoint (1)">
  <a:themeElements>
    <a:clrScheme name="Pohjois-Savo 2019">
      <a:dk1>
        <a:srgbClr val="000000"/>
      </a:dk1>
      <a:lt1>
        <a:srgbClr val="FFFFFF"/>
      </a:lt1>
      <a:dk2>
        <a:srgbClr val="878787"/>
      </a:dk2>
      <a:lt2>
        <a:srgbClr val="DADAD9"/>
      </a:lt2>
      <a:accent1>
        <a:srgbClr val="FFDD00"/>
      </a:accent1>
      <a:accent2>
        <a:srgbClr val="FBB900"/>
      </a:accent2>
      <a:accent3>
        <a:srgbClr val="AFCA0A"/>
      </a:accent3>
      <a:accent4>
        <a:srgbClr val="4F81BD"/>
      </a:accent4>
      <a:accent5>
        <a:srgbClr val="1F497D"/>
      </a:accent5>
      <a:accent6>
        <a:srgbClr val="000000"/>
      </a:accent6>
      <a:hlink>
        <a:srgbClr val="1F497D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itys1" id="{83F163A0-1659-43C4-B23A-226237F335CB}" vid="{ECF23CE6-86C3-4B1F-937F-49B0DDD0063F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itys1" id="{83F163A0-1659-43C4-B23A-226237F335CB}" vid="{46841D65-F76D-4839-91ED-0C5FC5FAFE54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Pohjois-Savo 2019 powerpoint</Template>
  <TotalTime>2309</TotalTime>
  <Words>384</Words>
  <Application>Microsoft Office PowerPoint</Application>
  <PresentationFormat>Näytössä katseltava esitys (16:9)</PresentationFormat>
  <Paragraphs>91</Paragraphs>
  <Slides>10</Slides>
  <Notes>3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2" baseType="lpstr">
      <vt:lpstr>Pohjois-Savo 2019 powerpoint (1)</vt:lpstr>
      <vt:lpstr>Mukautettu suunnittelumalli</vt:lpstr>
      <vt:lpstr>Kohti väliaikaishallintoa</vt:lpstr>
      <vt:lpstr>Maakuntauudistuksen esivalmistelu</vt:lpstr>
      <vt:lpstr>Tammikuu 2017 alkaen</vt:lpstr>
      <vt:lpstr>Tammikuu 2017</vt:lpstr>
      <vt:lpstr>Helmikuu 2017</vt:lpstr>
      <vt:lpstr>Maaliskuu 2017</vt:lpstr>
      <vt:lpstr>Huhtikuu 2017</vt:lpstr>
      <vt:lpstr>Touko-kesäkuu 2017</vt:lpstr>
      <vt:lpstr>Väliaikaishallinnon tehtävät </vt:lpstr>
      <vt:lpstr>Kiitos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Uudistutaan yhdessä 15.12.2016</dc:title>
  <dc:creator>Elsa Paronen</dc:creator>
  <cp:lastModifiedBy>Tiina Tiihonen</cp:lastModifiedBy>
  <cp:revision>82</cp:revision>
  <cp:lastPrinted>2016-12-15T06:27:09Z</cp:lastPrinted>
  <dcterms:created xsi:type="dcterms:W3CDTF">2016-12-13T07:32:54Z</dcterms:created>
  <dcterms:modified xsi:type="dcterms:W3CDTF">2017-01-26T06:20:34Z</dcterms:modified>
</cp:coreProperties>
</file>