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10"/>
  </p:notesMasterIdLst>
  <p:sldIdLst>
    <p:sldId id="273" r:id="rId3"/>
    <p:sldId id="339" r:id="rId4"/>
    <p:sldId id="354" r:id="rId5"/>
    <p:sldId id="313" r:id="rId6"/>
    <p:sldId id="358" r:id="rId7"/>
    <p:sldId id="356" r:id="rId8"/>
    <p:sldId id="359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7C80"/>
    <a:srgbClr val="FFCC99"/>
    <a:srgbClr val="FFCC66"/>
    <a:srgbClr val="FF6600"/>
    <a:srgbClr val="FF9900"/>
    <a:srgbClr val="FF993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14" y="-420"/>
      </p:cViewPr>
      <p:guideLst>
        <p:guide orient="horz" pos="2160"/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tx2"/>
                </a:solidFill>
              </a:defRPr>
            </a:pPr>
            <a:r>
              <a:rPr lang="en-US" b="0" dirty="0" err="1">
                <a:solidFill>
                  <a:schemeClr val="tx2"/>
                </a:solidFill>
              </a:rPr>
              <a:t>Käytetty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linja</a:t>
            </a:r>
            <a:endParaRPr lang="en-US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1665390013559483"/>
          <c:y val="1.53994209656043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857777314756013"/>
          <c:y val="9.6093744088721456E-2"/>
          <c:w val="0.60280438963662142"/>
          <c:h val="0.82262435362680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0"/>
                <c:pt idx="0">
                  <c:v>LINJA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16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35</c:v>
                </c:pt>
                <c:pt idx="18">
                  <c:v>40</c:v>
                </c:pt>
                <c:pt idx="19">
                  <c:v>74</c:v>
                </c:pt>
              </c:strCache>
            </c:strRef>
          </c:cat>
          <c:val>
            <c:numRef>
              <c:f>Sheet1!$B$2:$B$22</c:f>
              <c:numCache>
                <c:formatCode>0</c:formatCode>
                <c:ptCount val="20"/>
                <c:pt idx="1">
                  <c:v>10</c:v>
                </c:pt>
                <c:pt idx="2">
                  <c:v>10</c:v>
                </c:pt>
                <c:pt idx="3">
                  <c:v>118</c:v>
                </c:pt>
                <c:pt idx="4">
                  <c:v>150</c:v>
                </c:pt>
                <c:pt idx="5">
                  <c:v>118</c:v>
                </c:pt>
                <c:pt idx="6">
                  <c:v>80</c:v>
                </c:pt>
                <c:pt idx="7">
                  <c:v>143</c:v>
                </c:pt>
                <c:pt idx="8">
                  <c:v>37</c:v>
                </c:pt>
                <c:pt idx="9">
                  <c:v>102</c:v>
                </c:pt>
                <c:pt idx="10">
                  <c:v>95</c:v>
                </c:pt>
                <c:pt idx="11">
                  <c:v>109</c:v>
                </c:pt>
                <c:pt idx="12">
                  <c:v>38</c:v>
                </c:pt>
                <c:pt idx="13">
                  <c:v>80</c:v>
                </c:pt>
                <c:pt idx="14">
                  <c:v>30</c:v>
                </c:pt>
                <c:pt idx="15">
                  <c:v>38</c:v>
                </c:pt>
                <c:pt idx="16">
                  <c:v>94</c:v>
                </c:pt>
                <c:pt idx="17">
                  <c:v>55</c:v>
                </c:pt>
                <c:pt idx="18">
                  <c:v>40</c:v>
                </c:pt>
                <c:pt idx="1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9-4593-96E6-46730FD98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223936"/>
        <c:axId val="175225472"/>
      </c:barChart>
      <c:catAx>
        <c:axId val="175223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75225472"/>
        <c:crosses val="autoZero"/>
        <c:auto val="1"/>
        <c:lblAlgn val="ctr"/>
        <c:lblOffset val="100"/>
        <c:noMultiLvlLbl val="0"/>
      </c:catAx>
      <c:valAx>
        <c:axId val="175225472"/>
        <c:scaling>
          <c:orientation val="minMax"/>
          <c:max val="3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75223936"/>
        <c:crosses val="autoZero"/>
        <c:crossBetween val="between"/>
        <c:maj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9135475890287132"/>
          <c:y val="0.83636922880427345"/>
          <c:w val="0.14217998429954565"/>
          <c:h val="6.6433546648322087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tx2"/>
                </a:solidFill>
              </a:defRPr>
            </a:pPr>
            <a:r>
              <a:rPr lang="en-US" b="0" dirty="0" err="1">
                <a:solidFill>
                  <a:schemeClr val="tx2"/>
                </a:solidFill>
              </a:rPr>
              <a:t>Sopimus</a:t>
            </a:r>
            <a:endParaRPr lang="en-US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1665390013559483"/>
          <c:y val="1.53994209656043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857777314756013"/>
          <c:y val="9.6093744088721456E-2"/>
          <c:w val="0.60280438963662142"/>
          <c:h val="0.82262435362680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1">
                  <c:v>20</c:v>
                </c:pt>
                <c:pt idx="2">
                  <c:v>281</c:v>
                </c:pt>
                <c:pt idx="3">
                  <c:v>415</c:v>
                </c:pt>
                <c:pt idx="4">
                  <c:v>424</c:v>
                </c:pt>
                <c:pt idx="5">
                  <c:v>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772224"/>
        <c:axId val="180782208"/>
      </c:barChart>
      <c:catAx>
        <c:axId val="180772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0782208"/>
        <c:crosses val="autoZero"/>
        <c:auto val="1"/>
        <c:lblAlgn val="ctr"/>
        <c:lblOffset val="100"/>
        <c:noMultiLvlLbl val="0"/>
      </c:catAx>
      <c:valAx>
        <c:axId val="180782208"/>
        <c:scaling>
          <c:orientation val="minMax"/>
          <c:max val="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80772224"/>
        <c:crosses val="autoZero"/>
        <c:crossBetween val="between"/>
        <c:majorUnit val="1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9135475890287132"/>
          <c:y val="0.83636922880427345"/>
          <c:w val="0.14217998429954565"/>
          <c:h val="6.6433546648322087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tx2"/>
                </a:solidFill>
              </a:defRPr>
            </a:pPr>
            <a:r>
              <a:rPr lang="en-US" b="0" dirty="0" err="1">
                <a:solidFill>
                  <a:schemeClr val="tx2"/>
                </a:solidFill>
              </a:rPr>
              <a:t>Taustat</a:t>
            </a:r>
            <a:endParaRPr lang="en-US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55562670980326856"/>
          <c:y val="1.815315573082986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1271750116152803"/>
          <c:y val="9.6093744088721456E-2"/>
          <c:w val="0.43556070696102184"/>
          <c:h val="0.82262435362680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LIPPUTUOTE</c:v>
                </c:pt>
                <c:pt idx="9">
                  <c:v>Kertalippu tai vuorokausilippu</c:v>
                </c:pt>
                <c:pt idx="10">
                  <c:v>Arvo Waltti-kortilla</c:v>
                </c:pt>
                <c:pt idx="11">
                  <c:v>Kausilippu</c:v>
                </c:pt>
                <c:pt idx="12">
                  <c:v>Maksuton matka</c:v>
                </c:pt>
                <c:pt idx="13">
                  <c:v>Muu</c:v>
                </c:pt>
                <c:pt idx="14">
                  <c:v>KOTIKUNTA</c:v>
                </c:pt>
                <c:pt idx="15">
                  <c:v>Kuopio</c:v>
                </c:pt>
                <c:pt idx="16">
                  <c:v>Siilinjärvi</c:v>
                </c:pt>
                <c:pt idx="17">
                  <c:v>Muu</c:v>
                </c:pt>
              </c:strCache>
            </c:strRef>
          </c:cat>
          <c:val>
            <c:numRef>
              <c:f>Sheet1!$B$2:$B$19</c:f>
              <c:numCache>
                <c:formatCode>0</c:formatCode>
                <c:ptCount val="18"/>
                <c:pt idx="1">
                  <c:v>859</c:v>
                </c:pt>
                <c:pt idx="2">
                  <c:v>393</c:v>
                </c:pt>
                <c:pt idx="4">
                  <c:v>525</c:v>
                </c:pt>
                <c:pt idx="5">
                  <c:v>424</c:v>
                </c:pt>
                <c:pt idx="6">
                  <c:v>299</c:v>
                </c:pt>
                <c:pt idx="7">
                  <c:v>110</c:v>
                </c:pt>
                <c:pt idx="9">
                  <c:v>173</c:v>
                </c:pt>
                <c:pt idx="10">
                  <c:v>484</c:v>
                </c:pt>
                <c:pt idx="11">
                  <c:v>630</c:v>
                </c:pt>
                <c:pt idx="12">
                  <c:v>32</c:v>
                </c:pt>
                <c:pt idx="13">
                  <c:v>16</c:v>
                </c:pt>
                <c:pt idx="15">
                  <c:v>1131</c:v>
                </c:pt>
                <c:pt idx="16">
                  <c:v>87</c:v>
                </c:pt>
                <c:pt idx="17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6096256"/>
        <c:axId val="186106240"/>
      </c:barChart>
      <c:catAx>
        <c:axId val="186096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6106240"/>
        <c:crosses val="autoZero"/>
        <c:auto val="1"/>
        <c:lblAlgn val="ctr"/>
        <c:lblOffset val="100"/>
        <c:noMultiLvlLbl val="0"/>
      </c:catAx>
      <c:valAx>
        <c:axId val="186106240"/>
        <c:scaling>
          <c:orientation val="minMax"/>
          <c:max val="1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86096256"/>
        <c:crosses val="autoZero"/>
        <c:crossBetween val="between"/>
        <c:majorUnit val="5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9135475890287132"/>
          <c:y val="0.83636922880427345"/>
          <c:w val="0.14217998429954565"/>
          <c:h val="6.6433546648322087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40229652147193096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pattFill prst="ltUp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 w="9525">
              <a:solidFill>
                <a:sysClr val="windowText" lastClr="000000"/>
              </a:solidFill>
            </a:ln>
            <a:effectLst>
              <a:glow rad="12700">
                <a:sysClr val="windowText" lastClr="000000"/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41.423220973782769</c:v>
                </c:pt>
                <c:pt idx="1">
                  <c:v>37.415982076176249</c:v>
                </c:pt>
                <c:pt idx="2">
                  <c:v>41.008276899924759</c:v>
                </c:pt>
                <c:pt idx="3">
                  <c:v>29.703703703703706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pattFill prst="ltVert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51.835205992509358</c:v>
                </c:pt>
                <c:pt idx="1">
                  <c:v>47.423450336071696</c:v>
                </c:pt>
                <c:pt idx="2">
                  <c:v>39.051918735891647</c:v>
                </c:pt>
                <c:pt idx="3">
                  <c:v>52.962962962962969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pattFill prst="smConfetti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6.1423220973782771</c:v>
                </c:pt>
                <c:pt idx="1">
                  <c:v>13.218820014936519</c:v>
                </c:pt>
                <c:pt idx="2">
                  <c:v>14.973664409330322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pattFill prst="pct60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0.59925093632958804</c:v>
                </c:pt>
                <c:pt idx="1">
                  <c:v>1.7923823749066468</c:v>
                </c:pt>
                <c:pt idx="2">
                  <c:v>4.1384499623777282</c:v>
                </c:pt>
                <c:pt idx="3">
                  <c:v>1.2592592592592593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pattFill prst="pct50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</c:spPr>
          <c:invertIfNegative val="0"/>
          <c:dLbls>
            <c:dLbl>
              <c:idx val="14"/>
              <c:layout>
                <c:manualLayout>
                  <c:x val="-3.2966222859972982E-3"/>
                  <c:y val="3.150443601504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31-49BD-95E6-3639610BE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</c:v>
                </c:pt>
                <c:pt idx="1">
                  <c:v>0.14936519790888725</c:v>
                </c:pt>
                <c:pt idx="2">
                  <c:v>0.82768999247554553</c:v>
                </c:pt>
                <c:pt idx="3">
                  <c:v>7.407407407407407E-2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502016"/>
        <c:axId val="188503552"/>
      </c:barChart>
      <c:catAx>
        <c:axId val="1885020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8503552"/>
        <c:crosses val="autoZero"/>
        <c:auto val="1"/>
        <c:lblAlgn val="ctr"/>
        <c:lblOffset val="100"/>
        <c:noMultiLvlLbl val="0"/>
      </c:catAx>
      <c:valAx>
        <c:axId val="188503552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850201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16303381710887035"/>
          <c:y val="1.4345849051168933E-2"/>
        </c:manualLayout>
      </c:layout>
      <c:overlay val="0"/>
      <c:txPr>
        <a:bodyPr/>
        <a:lstStyle/>
        <a:p>
          <a:pPr>
            <a:defRPr sz="20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8025235146497459E-2"/>
          <c:y val="0.10087560510960737"/>
          <c:w val="0.72133644091742266"/>
          <c:h val="0.7955539540416982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Kuljettajan ystävällisyys</c:v>
                </c:pt>
                <c:pt idx="2">
                  <c:v>Vuoron täsmällisyys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4.3408239700374542</c:v>
                </c:pt>
                <c:pt idx="1">
                  <c:v>4.2016430171770001</c:v>
                </c:pt>
                <c:pt idx="2">
                  <c:v>4.1527464258841187</c:v>
                </c:pt>
                <c:pt idx="3">
                  <c:v>4.1096296296296257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14336"/>
        <c:axId val="189620224"/>
      </c:barChart>
      <c:catAx>
        <c:axId val="189614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9620224"/>
        <c:crosses val="autoZero"/>
        <c:auto val="1"/>
        <c:lblAlgn val="ctr"/>
        <c:lblOffset val="100"/>
        <c:noMultiLvlLbl val="0"/>
      </c:catAx>
      <c:valAx>
        <c:axId val="189620224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89614336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40229652147193096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pattFill prst="ltUpDiag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38.95048041389505</c:v>
                </c:pt>
                <c:pt idx="1">
                  <c:v>30.646387832699617</c:v>
                </c:pt>
                <c:pt idx="2">
                  <c:v>23.721275018532246</c:v>
                </c:pt>
                <c:pt idx="3">
                  <c:v>18.666666666666668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pattFill prst="ltVert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45.454545454545453</c:v>
                </c:pt>
                <c:pt idx="1">
                  <c:v>43.954372623574145</c:v>
                </c:pt>
                <c:pt idx="2">
                  <c:v>48.257968865826541</c:v>
                </c:pt>
                <c:pt idx="3">
                  <c:v>64.592592592592595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pattFill prst="smConfetti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12.934220251293421</c:v>
                </c:pt>
                <c:pt idx="1">
                  <c:v>18.631178707224336</c:v>
                </c:pt>
                <c:pt idx="2">
                  <c:v>21.423276501111935</c:v>
                </c:pt>
                <c:pt idx="3">
                  <c:v>15.481481481481483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pattFill prst="pct60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2.4390243902439024</c:v>
                </c:pt>
                <c:pt idx="1">
                  <c:v>5.7034220532319395</c:v>
                </c:pt>
                <c:pt idx="2">
                  <c:v>6.0044477390659745</c:v>
                </c:pt>
                <c:pt idx="3">
                  <c:v>1.2592592592592593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pattFill prst="pct50">
              <a:fgClr>
                <a:sysClr val="window" lastClr="FFFFFF">
                  <a:lumMod val="50000"/>
                </a:sysClr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4"/>
              <c:layout>
                <c:manualLayout>
                  <c:x val="-3.2966222859972982E-3"/>
                  <c:y val="3.150443601504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31-49BD-95E6-3639610BE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0.22172949002217296</c:v>
                </c:pt>
                <c:pt idx="1">
                  <c:v>1.064638783269962</c:v>
                </c:pt>
                <c:pt idx="2">
                  <c:v>0.59303187546330616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919232"/>
        <c:axId val="189920768"/>
      </c:barChart>
      <c:catAx>
        <c:axId val="189919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9920768"/>
        <c:crosses val="autoZero"/>
        <c:auto val="1"/>
        <c:lblAlgn val="ctr"/>
        <c:lblOffset val="100"/>
        <c:noMultiLvlLbl val="0"/>
      </c:catAx>
      <c:valAx>
        <c:axId val="189920768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89919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16303381710887035"/>
          <c:y val="1.4345849051168933E-2"/>
        </c:manualLayout>
      </c:layout>
      <c:overlay val="0"/>
      <c:txPr>
        <a:bodyPr/>
        <a:lstStyle/>
        <a:p>
          <a:pPr>
            <a:defRPr sz="20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8025235146497459E-2"/>
          <c:y val="0.10087560510960737"/>
          <c:w val="0.72133644091742266"/>
          <c:h val="0.7955539540416982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Tiedon saatavuus aikatauluista ja reiteistä</c:v>
                </c:pt>
                <c:pt idx="1">
                  <c:v>Lipputuotteet ja niiden ostaminen</c:v>
                </c:pt>
                <c:pt idx="2">
                  <c:v>Reitit ja aikataulu</c:v>
                </c:pt>
                <c:pt idx="3">
                  <c:v>Yleisarvosana joukkoliikenteelle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4.2047302291204769</c:v>
                </c:pt>
                <c:pt idx="1">
                  <c:v>3.9741444866920212</c:v>
                </c:pt>
                <c:pt idx="2">
                  <c:v>3.8851000741289856</c:v>
                </c:pt>
                <c:pt idx="3">
                  <c:v>4.0066666666666615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57408"/>
        <c:axId val="190267392"/>
      </c:barChart>
      <c:catAx>
        <c:axId val="190257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90267392"/>
        <c:crosses val="autoZero"/>
        <c:auto val="1"/>
        <c:lblAlgn val="ctr"/>
        <c:lblOffset val="100"/>
        <c:noMultiLvlLbl val="0"/>
      </c:catAx>
      <c:valAx>
        <c:axId val="190267392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90257408"/>
        <c:crosses val="autoZero"/>
        <c:crossBetween val="between"/>
        <c:majorUnit val="1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BFE28-DF49-4FD7-8F63-ED88D7417596}" type="datetimeFigureOut">
              <a:rPr lang="fi-FI"/>
              <a:pPr>
                <a:defRPr/>
              </a:pPr>
              <a:t>10.1.2018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F354F9-9065-4B2E-8873-5080D20944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64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 userDrawn="1"/>
        </p:nvSpPr>
        <p:spPr>
          <a:xfrm>
            <a:off x="909638" y="2605088"/>
            <a:ext cx="8991600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 err="1">
                <a:solidFill>
                  <a:schemeClr val="bg1"/>
                </a:solidFill>
                <a:latin typeface="+mj-lt"/>
              </a:rPr>
              <a:t>Hiilikatu</a:t>
            </a:r>
            <a:r>
              <a:rPr lang="en-US" sz="1067" dirty="0">
                <a:solidFill>
                  <a:schemeClr val="bg1"/>
                </a:solidFill>
                <a:latin typeface="+mj-lt"/>
              </a:rPr>
              <a:t>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1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0" y="429684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157DA-461B-40C6-8BF8-3219B2AB8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4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17E250BA-EE82-4353-BD02-659A751C2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8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/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B00CAFA-F63A-42CF-9637-AA0E27307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39" y="273050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3D6F233-263D-42BE-B34F-B89B37EA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55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eelback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C37D4-9FFF-426E-8FCB-4C2B1C70663B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27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CE12E357-BA5F-4B64-BD60-9EC194F718D0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80A648E4-F430-4618-9524-BE5D9CD4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43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463550" y="5434013"/>
            <a:ext cx="484505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267" dirty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1" y="5639113"/>
            <a:ext cx="6411579" cy="48094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F51AC3-5415-4447-A014-D5BEE3F1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ISÄLTÖ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F404D7-AFDC-4D09-AB7D-D40544113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7" descr="feelback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8079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54199" y="429688"/>
            <a:ext cx="7549287" cy="592666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F22B7535-2FF4-4C9B-8C4C-2E570B367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81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9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676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2" y="429496"/>
            <a:ext cx="7551613" cy="592685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9C862-BB6C-4F29-BDE7-6F573807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34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 userDrawn="1"/>
        </p:nvSpPr>
        <p:spPr bwMode="auto">
          <a:xfrm>
            <a:off x="8004175" y="6375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1"/>
            <a:ext cx="4898469" cy="3855145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0E6D616-4CAA-4476-90DC-A88160EAF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6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7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6E3375-CED2-46A9-8EB1-6DB7BE384A14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813AAE-F787-4A94-B19A-B96DE845B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52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39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</p:spTree>
    <p:extLst>
      <p:ext uri="{BB962C8B-B14F-4D97-AF65-F5344CB8AC3E}">
        <p14:creationId xmlns:p14="http://schemas.microsoft.com/office/powerpoint/2010/main" val="310952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_nimille 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785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 baseline="0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94785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17641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517641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62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90487"/>
            <a:ext cx="12020552" cy="457200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95620" y="4971600"/>
            <a:ext cx="10975016" cy="936000"/>
          </a:xfrm>
        </p:spPr>
        <p:txBody>
          <a:bodyPr anchor="ctr">
            <a:noAutofit/>
          </a:bodyPr>
          <a:lstStyle>
            <a:lvl1pPr algn="ctr">
              <a:defRPr sz="4267">
                <a:solidFill>
                  <a:srgbClr val="FF6A1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56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SISÄLLYSLUETTELO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chemeClr val="tx2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03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971" y="1600202"/>
            <a:ext cx="10992000" cy="4595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38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0560" y="1600202"/>
            <a:ext cx="5384800" cy="4595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7335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80000">
            <a:sp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spcAft>
                <a:spcPts val="1600"/>
              </a:spcAft>
              <a:buFont typeface="Arial" pitchFamily="34" charset="0"/>
              <a:buNone/>
              <a:defRPr sz="3200">
                <a:solidFill>
                  <a:schemeClr val="tx2"/>
                </a:solidFill>
              </a:defRPr>
            </a:lvl1pPr>
            <a:lvl2pPr marL="716982" indent="-380990">
              <a:buFont typeface="Arial" pitchFamily="34" charset="0"/>
              <a:buChar char="•"/>
              <a:defRPr sz="3200"/>
            </a:lvl2pPr>
            <a:lvl3pPr marL="1052974" indent="-380990">
              <a:buFont typeface="Arial" pitchFamily="34" charset="0"/>
              <a:buChar char="•"/>
              <a:defRPr sz="3200"/>
            </a:lvl3pPr>
            <a:lvl4pPr marL="1388965" indent="-380990">
              <a:buFont typeface="Arial" pitchFamily="34" charset="0"/>
              <a:buChar char="•"/>
              <a:defRPr sz="3200"/>
            </a:lvl4pPr>
            <a:lvl5pPr marL="1724957" indent="-380990">
              <a:buFont typeface="Arial" pitchFamily="34" charset="0"/>
              <a:buChar char="•"/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027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8183164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7929292" y="6421220"/>
            <a:ext cx="749285" cy="365125"/>
          </a:xfrm>
          <a:prstGeom prst="rect">
            <a:avLst/>
          </a:prstGeom>
        </p:spPr>
        <p:txBody>
          <a:bodyPr/>
          <a:lstStyle/>
          <a:p>
            <a:fld id="{8D1B126F-9180-4892-9251-906FFB152D28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430053"/>
            <a:ext cx="7429495" cy="389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464646"/>
                </a:solidFill>
              </a:defRPr>
            </a:lvl1pPr>
          </a:lstStyle>
          <a:p>
            <a:r>
              <a:rPr lang="fi-FI"/>
              <a:t>Ryhmätason HA asiakassuhdetutkimus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856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4971" y="1535115"/>
            <a:ext cx="538691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2348881"/>
            <a:ext cx="538691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348879"/>
            <a:ext cx="5389033" cy="3846605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0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A1A140-571B-468B-B047-F861B327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16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1" y="1535115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1" y="2348881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5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5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3552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2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1524001"/>
            <a:ext cx="5386917" cy="4671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1524002"/>
            <a:ext cx="5389033" cy="4671847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95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3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9336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5992" y="1556793"/>
            <a:ext cx="3665805" cy="4643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470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82935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39792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19083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46330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lähes ko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133" y="548679"/>
            <a:ext cx="10977283" cy="56468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Koko sivun tekstiä, tai liitä kaavio Excelistä, tuo kuva, filmi…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4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8295339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376587" y="642739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Picture 6" descr="feelback_logo_oran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SÄLTÖÄ allekk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586816" y="3987931"/>
            <a:ext cx="10992000" cy="2196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05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1"/>
          </p:nvPr>
        </p:nvSpPr>
        <p:spPr>
          <a:xfrm>
            <a:off x="586817" y="1484025"/>
            <a:ext cx="10992000" cy="1044000"/>
          </a:xfrm>
          <a:prstGeom prst="rect">
            <a:avLst/>
          </a:prstGeom>
        </p:spPr>
        <p:txBody>
          <a:bodyPr/>
          <a:lstStyle>
            <a:lvl1pPr marL="335992" indent="-335992">
              <a:buFont typeface="Arial" pitchFamily="34" charset="0"/>
              <a:buChar char="•"/>
              <a:defRPr sz="2400" b="0">
                <a:solidFill>
                  <a:srgbClr val="FF6A10"/>
                </a:solidFill>
              </a:defRPr>
            </a:lvl1pPr>
            <a:lvl2pPr marL="0">
              <a:defRPr sz="1867" b="0">
                <a:solidFill>
                  <a:schemeClr val="tx2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grpSp>
        <p:nvGrpSpPr>
          <p:cNvPr id="19" name="Ryhmä 18"/>
          <p:cNvGrpSpPr/>
          <p:nvPr userDrawn="1"/>
        </p:nvGrpSpPr>
        <p:grpSpPr>
          <a:xfrm>
            <a:off x="586817" y="2628000"/>
            <a:ext cx="7813856" cy="2685427"/>
            <a:chOff x="496800" y="2628000"/>
            <a:chExt cx="6348758" cy="2685427"/>
          </a:xfrm>
        </p:grpSpPr>
        <p:sp>
          <p:nvSpPr>
            <p:cNvPr id="5" name="Rectangle 10"/>
            <p:cNvSpPr/>
            <p:nvPr userDrawn="1"/>
          </p:nvSpPr>
          <p:spPr>
            <a:xfrm>
              <a:off x="49680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496800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373716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1"/>
            <p:cNvSpPr/>
            <p:nvPr userDrawn="1"/>
          </p:nvSpPr>
          <p:spPr>
            <a:xfrm>
              <a:off x="3728864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kstin paikkamerkki 14"/>
          <p:cNvSpPr>
            <a:spLocks noGrp="1"/>
          </p:cNvSpPr>
          <p:nvPr userDrawn="1">
            <p:ph type="body" sz="quarter" idx="12"/>
          </p:nvPr>
        </p:nvSpPr>
        <p:spPr>
          <a:xfrm>
            <a:off x="574504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16"/>
          <p:cNvSpPr>
            <a:spLocks noGrp="1"/>
          </p:cNvSpPr>
          <p:nvPr userDrawn="1">
            <p:ph type="body" sz="quarter" idx="14"/>
          </p:nvPr>
        </p:nvSpPr>
        <p:spPr>
          <a:xfrm>
            <a:off x="579710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 userDrawn="1">
            <p:ph type="body" sz="quarter" idx="13"/>
          </p:nvPr>
        </p:nvSpPr>
        <p:spPr>
          <a:xfrm>
            <a:off x="4574512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 userDrawn="1">
            <p:ph type="body" sz="quarter" idx="15"/>
          </p:nvPr>
        </p:nvSpPr>
        <p:spPr>
          <a:xfrm>
            <a:off x="4579718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2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8784300" y="2628000"/>
            <a:ext cx="2817049" cy="10095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18000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213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86818" y="4093200"/>
            <a:ext cx="10981791" cy="3939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cmpd="sng">
            <a:noFill/>
          </a:ln>
        </p:spPr>
        <p:txBody>
          <a:bodyPr wrap="square" tIns="0" bIns="0">
            <a:spAutoFit/>
          </a:bodyPr>
          <a:lstStyle>
            <a:lvl1pPr marL="239994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3200">
                <a:solidFill>
                  <a:schemeClr val="tx2"/>
                </a:solidFill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325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3692" y="1195200"/>
            <a:ext cx="9304616" cy="122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333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3692" y="2905200"/>
            <a:ext cx="9304616" cy="2307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287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 useita paikk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19" name="Otsikko 1"/>
          <p:cNvSpPr>
            <a:spLocks noGrp="1"/>
          </p:cNvSpPr>
          <p:nvPr>
            <p:ph type="title" hasCustomPrompt="1"/>
          </p:nvPr>
        </p:nvSpPr>
        <p:spPr>
          <a:xfrm>
            <a:off x="612777" y="295200"/>
            <a:ext cx="10975016" cy="1152000"/>
          </a:xfrm>
        </p:spPr>
        <p:txBody>
          <a:bodyPr lIns="0" tIns="0" rIns="0" bIns="0" anchor="t" anchorCtr="0"/>
          <a:lstStyle>
            <a:lvl1pPr>
              <a:lnSpc>
                <a:spcPct val="80000"/>
              </a:lnSpc>
              <a:defRPr sz="12000" b="0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20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445" y="1534493"/>
            <a:ext cx="10975016" cy="1404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cxnSp>
        <p:nvCxnSpPr>
          <p:cNvPr id="21" name="Straight Connector 6"/>
          <p:cNvCxnSpPr/>
          <p:nvPr userDrawn="1"/>
        </p:nvCxnSpPr>
        <p:spPr>
          <a:xfrm>
            <a:off x="607119" y="3175001"/>
            <a:ext cx="11004061" cy="1588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/>
          <p:cNvCxnSpPr/>
          <p:nvPr userDrawn="1"/>
        </p:nvCxnSpPr>
        <p:spPr>
          <a:xfrm flipH="1">
            <a:off x="6184349" y="3176591"/>
            <a:ext cx="160" cy="2195141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778487" y="3326400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4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778487" y="4539600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5" name="Tekstin paikkamerkki 7"/>
          <p:cNvSpPr>
            <a:spLocks noGrp="1"/>
          </p:cNvSpPr>
          <p:nvPr>
            <p:ph type="body" sz="quarter" idx="16" hasCustomPrompt="1"/>
          </p:nvPr>
        </p:nvSpPr>
        <p:spPr>
          <a:xfrm>
            <a:off x="6422181" y="3330439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6" name="Tekstin paikkamerkki 8"/>
          <p:cNvSpPr>
            <a:spLocks noGrp="1"/>
          </p:cNvSpPr>
          <p:nvPr>
            <p:ph type="body" sz="quarter" idx="17" hasCustomPrompt="1"/>
          </p:nvPr>
        </p:nvSpPr>
        <p:spPr>
          <a:xfrm>
            <a:off x="6422181" y="4543639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7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445" y="5716800"/>
            <a:ext cx="10975016" cy="396000"/>
          </a:xfrm>
        </p:spPr>
        <p:txBody>
          <a:bodyPr lIns="0"/>
          <a:lstStyle>
            <a:lvl1pPr marL="0" indent="0">
              <a:buNone/>
              <a:defRPr sz="1867"/>
            </a:lvl1pPr>
          </a:lstStyle>
          <a:p>
            <a:pPr lvl="0"/>
            <a:r>
              <a:rPr lang="fi-FI" dirty="0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35163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2368FF-6C26-4D85-82C1-CF9DFAB3A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698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 rot="5400000">
            <a:off x="4975600" y="3041724"/>
            <a:ext cx="2412208" cy="2181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1127271" y="3166536"/>
            <a:ext cx="1042051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033201" y="5084763"/>
            <a:ext cx="10394963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627754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612338" y="307551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957656" y="306896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924132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628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_enemmä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6384032" y="1761416"/>
            <a:ext cx="0" cy="3422219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947052" y="3467141"/>
            <a:ext cx="1095206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403691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088195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403691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088367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390317" y="5301209"/>
            <a:ext cx="10472961" cy="791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423026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407610" y="334118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752929" y="333463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719405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80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33609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639113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89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1796354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41071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1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99507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97777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703281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9" hasCustomPrompt="1"/>
          </p:nvPr>
        </p:nvSpPr>
        <p:spPr>
          <a:xfrm>
            <a:off x="579202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788737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8" name="Kuvan paikkamerkki 12"/>
          <p:cNvSpPr>
            <a:spLocks noGrp="1"/>
          </p:cNvSpPr>
          <p:nvPr>
            <p:ph type="pic" sz="quarter" idx="21" hasCustomPrompt="1"/>
          </p:nvPr>
        </p:nvSpPr>
        <p:spPr>
          <a:xfrm>
            <a:off x="4445309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0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5633454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Kuvan paikkamerkki 12"/>
          <p:cNvSpPr>
            <a:spLocks noGrp="1"/>
          </p:cNvSpPr>
          <p:nvPr>
            <p:ph type="pic" sz="quarter" idx="23" hasCustomPrompt="1"/>
          </p:nvPr>
        </p:nvSpPr>
        <p:spPr>
          <a:xfrm>
            <a:off x="8282354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491890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1654524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23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84255"/>
            <a:ext cx="12020551" cy="61112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7" name="Otsikko 1"/>
          <p:cNvSpPr txBox="1">
            <a:spLocks/>
          </p:cNvSpPr>
          <p:nvPr userDrawn="1"/>
        </p:nvSpPr>
        <p:spPr>
          <a:xfrm>
            <a:off x="601135" y="3140803"/>
            <a:ext cx="10989733" cy="163234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 baseline="0">
                <a:solidFill>
                  <a:srgbClr val="464646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fi-FI" sz="10666" b="0" dirty="0">
                <a:solidFill>
                  <a:schemeClr val="tx2"/>
                </a:solidFill>
              </a:rPr>
              <a:t>Lopputeksti</a:t>
            </a:r>
          </a:p>
        </p:txBody>
      </p:sp>
    </p:spTree>
    <p:extLst>
      <p:ext uri="{BB962C8B-B14F-4D97-AF65-F5344CB8AC3E}">
        <p14:creationId xmlns:p14="http://schemas.microsoft.com/office/powerpoint/2010/main" val="418569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156EE-589C-A54B-ABF0-AFEC6253D029}" type="datetimeFigureOut">
              <a:rPr lang="en-US" smtClean="0"/>
              <a:pPr/>
              <a:t>1/10/2018</a:t>
            </a:fld>
            <a:endParaRPr lang="en-US" dirty="0"/>
          </a:p>
        </p:txBody>
      </p:sp>
      <p:pic>
        <p:nvPicPr>
          <p:cNvPr id="9" name="Picture 8" descr="feelback_group_logo_slogan_whit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2"/>
          <a:stretch/>
        </p:blipFill>
        <p:spPr>
          <a:xfrm>
            <a:off x="1025435" y="1471446"/>
            <a:ext cx="1625600" cy="191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1336" y="2110656"/>
            <a:ext cx="8991137" cy="23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r>
              <a:rPr lang="en-US" sz="1067" dirty="0" err="1">
                <a:solidFill>
                  <a:schemeClr val="bg1"/>
                </a:solidFill>
                <a:latin typeface="+mj-lt"/>
              </a:rPr>
              <a:t>Hiilikatu</a:t>
            </a:r>
            <a:r>
              <a:rPr lang="en-US" sz="1067" dirty="0">
                <a:solidFill>
                  <a:schemeClr val="bg1"/>
                </a:solidFill>
                <a:latin typeface="+mj-lt"/>
              </a:rPr>
              <a:t>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endParaRPr lang="fi-FI" sz="1200" dirty="0">
              <a:solidFill>
                <a:schemeClr val="bg1"/>
              </a:solidFill>
              <a:latin typeface="+mj-lt"/>
            </a:endParaRPr>
          </a:p>
          <a:p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016E03-E53E-4E48-ABA7-40FA1C24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8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9" y="132668"/>
            <a:ext cx="10892175" cy="1379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9" y="1600202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AEFD5752-1EFD-42C7-9B10-5359BD36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13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8" y="140227"/>
            <a:ext cx="10882443" cy="8625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9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49" y="2063637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498"/>
            <a:ext cx="11684000" cy="488951"/>
          </a:xfrm>
          <a:solidFill>
            <a:schemeClr val="accent6"/>
          </a:solidFill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D1C27EAC-8C16-4254-B539-6D17EFA8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4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7" name="Picture 9" descr="feelback_logo_orang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67" y="508001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07D7C3D8-34B2-4B4B-8F99-63BBF728E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91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03" r:id="rId20"/>
    <p:sldLayoutId id="2147483723" r:id="rId21"/>
  </p:sldLayoutIdLst>
  <p:transition spd="slow">
    <p:fade/>
  </p:transition>
  <p:txStyles>
    <p:titleStyle>
      <a:lvl1pPr algn="l" defTabSz="608013" rtl="0" fontAlgn="base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kern="800" spc="53">
          <a:solidFill>
            <a:schemeClr val="tx1"/>
          </a:solidFill>
          <a:latin typeface="Arial"/>
          <a:ea typeface="+mn-ea"/>
          <a:cs typeface="Arial"/>
        </a:defRPr>
      </a:lvl1pPr>
      <a:lvl2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600" kern="800" spc="53">
          <a:solidFill>
            <a:schemeClr val="tx1"/>
          </a:solidFill>
          <a:latin typeface="Arial"/>
          <a:ea typeface="+mn-ea"/>
          <a:cs typeface="Arial"/>
        </a:defRPr>
      </a:lvl2pPr>
      <a:lvl3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kern="800" spc="53">
          <a:solidFill>
            <a:schemeClr val="tx1"/>
          </a:solidFill>
          <a:latin typeface="Arial"/>
          <a:ea typeface="+mn-ea"/>
          <a:cs typeface="Arial"/>
        </a:defRPr>
      </a:lvl3pPr>
      <a:lvl4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100" kern="800" spc="53">
          <a:solidFill>
            <a:schemeClr val="tx1"/>
          </a:solidFill>
          <a:latin typeface="Arial"/>
          <a:ea typeface="+mn-ea"/>
          <a:cs typeface="Arial"/>
        </a:defRPr>
      </a:lvl4pPr>
      <a:lvl5pPr indent="320675" algn="l" defTabSz="608013" rtl="0" fontAlgn="base">
        <a:spcBef>
          <a:spcPts val="1563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601133" y="274637"/>
            <a:ext cx="971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601135" y="1600202"/>
            <a:ext cx="10989733" cy="459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3339" y="6378047"/>
            <a:ext cx="388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/>
              <a:t>[Alatunniste]</a:t>
            </a:r>
            <a:endParaRPr lang="fi-FI" dirty="0"/>
          </a:p>
        </p:txBody>
      </p:sp>
      <p:pic>
        <p:nvPicPr>
          <p:cNvPr id="8" name="Picture 7" descr="feelback_logo_orang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0" kern="1200">
          <a:solidFill>
            <a:schemeClr val="tx2"/>
          </a:solidFill>
          <a:latin typeface="+mj-lt"/>
          <a:ea typeface="+mj-ea"/>
          <a:cs typeface="Calibri" pitchFamily="34" charset="0"/>
        </a:defRPr>
      </a:lvl1pPr>
    </p:titleStyle>
    <p:bodyStyle>
      <a:lvl1pPr marL="353475" indent="-353475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17533" indent="-359824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079473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437181" indent="-364058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799122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163179" indent="-35770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2516654" indent="-349242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7pPr>
      <a:lvl8pPr marL="2878595" indent="-36405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8pPr>
      <a:lvl9pPr marL="3236303" indent="-355591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1750" y="358775"/>
            <a:ext cx="7886700" cy="2173410"/>
          </a:xfrm>
        </p:spPr>
        <p:txBody>
          <a:bodyPr>
            <a:noAutofit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</a:rPr>
              <a:t>Kuopion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kaupunkiseudun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joukkoliikenne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Asiakastyytyväisyys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12 2017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4773277" y="559146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4773277" y="4454979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773277" y="3288812"/>
            <a:ext cx="6336704" cy="9782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751851" y="2224270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751851" y="103309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3" name="Nuoli: Viisikulmio 2"/>
          <p:cNvSpPr/>
          <p:nvPr/>
        </p:nvSpPr>
        <p:spPr>
          <a:xfrm>
            <a:off x="719403" y="1126104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854119" y="1124745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AJANKOHTA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847862" y="1153695"/>
            <a:ext cx="573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Marraskuu 2017, </a:t>
            </a:r>
            <a:r>
              <a:rPr lang="fi-FI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vkot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45-48</a:t>
            </a:r>
          </a:p>
        </p:txBody>
      </p:sp>
      <p:sp>
        <p:nvSpPr>
          <p:cNvPr id="13" name="Nuoli: Viisikulmio 12"/>
          <p:cNvSpPr/>
          <p:nvPr/>
        </p:nvSpPr>
        <p:spPr>
          <a:xfrm>
            <a:off x="719403" y="225650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15415" y="2412947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TIEDONKERUUTAPA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830674" y="2247417"/>
            <a:ext cx="62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Linja-autoissa jaettu paperilomakekysely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(tutkimushaastattelijoiden henkilökohtaisesti jakama)</a:t>
            </a:r>
          </a:p>
        </p:txBody>
      </p:sp>
      <p:sp>
        <p:nvSpPr>
          <p:cNvPr id="16" name="Nuoli: Viisikulmio 15"/>
          <p:cNvSpPr/>
          <p:nvPr/>
        </p:nvSpPr>
        <p:spPr>
          <a:xfrm>
            <a:off x="719403" y="3334349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15414" y="349079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VASTAAJAMÄÄRÄ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821282" y="3312681"/>
            <a:ext cx="624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4800" dirty="0">
                <a:solidFill>
                  <a:srgbClr val="FF9900"/>
                </a:solidFill>
                <a:latin typeface="Calibri"/>
              </a:rPr>
              <a:t>1368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vastausta</a:t>
            </a:r>
          </a:p>
        </p:txBody>
      </p:sp>
      <p:sp>
        <p:nvSpPr>
          <p:cNvPr id="19" name="Nuoli: Viisikulmio 18"/>
          <p:cNvSpPr/>
          <p:nvPr/>
        </p:nvSpPr>
        <p:spPr>
          <a:xfrm>
            <a:off x="719403" y="448647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815414" y="4642918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KIINTIÖINTI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773277" y="4503026"/>
            <a:ext cx="581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Tiedonkeruu kiintiöitiin käytetyn linjan ja matkustusajan (klo 6-9, 9-15, 15-18) mukaan</a:t>
            </a:r>
          </a:p>
        </p:txBody>
      </p:sp>
      <p:sp>
        <p:nvSpPr>
          <p:cNvPr id="22" name="Nuoli: Viisikulmio 21"/>
          <p:cNvSpPr/>
          <p:nvPr/>
        </p:nvSpPr>
        <p:spPr>
          <a:xfrm>
            <a:off x="719403" y="5541235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 err="1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815414" y="574245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KOHDEJOUKKO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876563" y="5654491"/>
            <a:ext cx="621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Kuopion ja lähikuntien joukkoliikenteen linja-autoilla matkustavat 15 vuotta täyttäneet henkilöt</a:t>
            </a:r>
          </a:p>
        </p:txBody>
      </p:sp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Tutkimuksen toteutus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xmlns="" id="{A43DC763-12A2-43C1-B8F8-80ECF6FB7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78765"/>
              </p:ext>
            </p:extLst>
          </p:nvPr>
        </p:nvGraphicFramePr>
        <p:xfrm>
          <a:off x="11015397" y="233829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showAsIcon="1" r:id="rId4" imgW="914400" imgH="792360" progId="Word.Document.12">
                  <p:embed/>
                </p:oleObj>
              </mc:Choice>
              <mc:Fallback>
                <p:oleObj name="Document" showAsIcon="1" r:id="rId4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15397" y="233829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65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Yhteenveto tuloksista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37801" y="895668"/>
            <a:ext cx="1081673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Kuopion kaupunkiseudun joukkoliikenne saa yli 4:n keskiarvot kaikista vuoroja koskevista kysymyksistä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mikä on erittäin hyvä tulos.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Parhaan arvion saa kuljettajien ajotapa (4,34), jota pitää erittäin tai melko hyvänä 93% vastanneista.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Kuljettajan ystävällisyyttä (4,20) pitää erittäin tai melko hyvänä 84% vastaajista.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37797" y="2167275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Tiedon saatavuus reiteistä ja aikatauluista on myös erittäin hyvällä tasolla (4,20). Tiedon saatavuutta pitää erittäin tai melko hyvänä 84%  vastaajista.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37797" y="2877085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Eniten kehitettävää on reiteissä ja aikatauluissa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(3,89) </a:t>
            </a:r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sekä lipputuotteissa ja niiden ostamisessa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(3,97) jotka 7 % vastanneista kokee erittäin tai melko huonoiksi.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37797" y="3625079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Yleisarvosanaksi Kuopion kaupunkiseudun joukkoliikenne saa 4,01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 vastaajista 84 % antaa arvioksi erittäin tai melko hyvä.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37798" y="4385952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Sopimuksittain tarkasteltuna yli 4:n yleisarvosanan Kuopion kaupunkiseudun joukkoliikenne saa sopimusten 1, 2 ja 4 osalta.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37799" y="5886363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Yli 45 –vuotiaat naiset antavat keskimääräistä paremman yleisarvosanan (4,14), kun taas yli 45 –vuotiaiden miesten keskuudessa yleisarvosana (3,94) on heikompi kuin muiden vastaajien keskuudessa.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37799" y="5113074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Linjoittain tarkasteltuna parhaat yleisarvosanat tulevat linjojen 2, 23, 20, 40 ja 4 matkustajilta. Heikommat yleisarviot antavat  linjojen 16, 30, 31 ja 6 matkustajat.</a:t>
            </a:r>
          </a:p>
        </p:txBody>
      </p:sp>
    </p:spTree>
    <p:extLst>
      <p:ext uri="{BB962C8B-B14F-4D97-AF65-F5344CB8AC3E}">
        <p14:creationId xmlns:p14="http://schemas.microsoft.com/office/powerpoint/2010/main" val="96075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59277"/>
              </p:ext>
            </p:extLst>
          </p:nvPr>
        </p:nvGraphicFramePr>
        <p:xfrm>
          <a:off x="905795" y="984738"/>
          <a:ext cx="4203700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353426"/>
              </p:ext>
            </p:extLst>
          </p:nvPr>
        </p:nvGraphicFramePr>
        <p:xfrm>
          <a:off x="5601865" y="984738"/>
          <a:ext cx="4203700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257210"/>
              </p:ext>
            </p:extLst>
          </p:nvPr>
        </p:nvGraphicFramePr>
        <p:xfrm>
          <a:off x="1162878" y="1012212"/>
          <a:ext cx="7374835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351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Vuoroa koskevat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276798824"/>
              </p:ext>
            </p:extLst>
          </p:nvPr>
        </p:nvGraphicFramePr>
        <p:xfrm>
          <a:off x="351592" y="817123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01313"/>
              </p:ext>
            </p:extLst>
          </p:nvPr>
        </p:nvGraphicFramePr>
        <p:xfrm>
          <a:off x="8005865" y="817123"/>
          <a:ext cx="1893509" cy="531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7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Yleiset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750156992"/>
              </p:ext>
            </p:extLst>
          </p:nvPr>
        </p:nvGraphicFramePr>
        <p:xfrm>
          <a:off x="351592" y="817123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06794"/>
              </p:ext>
            </p:extLst>
          </p:nvPr>
        </p:nvGraphicFramePr>
        <p:xfrm>
          <a:off x="8005865" y="817123"/>
          <a:ext cx="1893509" cy="531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6297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elback_master_presentation_02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_esitys_blankko (OP_liikemerkki)">
  <a:themeElements>
    <a:clrScheme name="OP-Pohjola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FF6A10"/>
      </a:accent1>
      <a:accent2>
        <a:srgbClr val="C8C8C8"/>
      </a:accent2>
      <a:accent3>
        <a:srgbClr val="646464"/>
      </a:accent3>
      <a:accent4>
        <a:srgbClr val="FDA53B"/>
      </a:accent4>
      <a:accent5>
        <a:srgbClr val="33A09F"/>
      </a:accent5>
      <a:accent6>
        <a:srgbClr val="86B44B"/>
      </a:accent6>
      <a:hlink>
        <a:srgbClr val="003366"/>
      </a:hlink>
      <a:folHlink>
        <a:srgbClr val="464646"/>
      </a:folHlink>
    </a:clrScheme>
    <a:fontScheme name="OP Pohjo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3175">
          <a:solidFill>
            <a:srgbClr val="BFBFBF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A5A5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BFBFB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custClrLst>
    <a:custClr name="1">
      <a:srgbClr val="FF6A10"/>
    </a:custClr>
    <a:custClr name="2">
      <a:srgbClr val="DCDCDC"/>
    </a:custClr>
    <a:custClr name="3">
      <a:srgbClr val="646464"/>
    </a:custClr>
    <a:custClr name="4">
      <a:srgbClr val="FDA53B"/>
    </a:custClr>
    <a:custClr name="5">
      <a:srgbClr val="C8C8C8"/>
    </a:custClr>
    <a:custClr name="6">
      <a:srgbClr val="3C80C8"/>
    </a:custClr>
    <a:custClr name="7">
      <a:srgbClr val="969696"/>
    </a:custClr>
    <a:custClr name="8">
      <a:srgbClr val="667FB4"/>
    </a:custClr>
    <a:custClr name="9">
      <a:srgbClr val="FFDDCC"/>
    </a:custClr>
    <a:custClr name="10">
      <a:srgbClr val="E6DFCE"/>
    </a:custClr>
    <a:custClr name="11">
      <a:srgbClr val="97001F"/>
    </a:custClr>
    <a:custClr name="12">
      <a:srgbClr val="3355A5"/>
    </a:custClr>
    <a:custClr name="13">
      <a:srgbClr val="FFBC99"/>
    </a:custClr>
    <a:custClr name="14">
      <a:srgbClr val="FFDE00"/>
    </a:custClr>
    <a:custClr name="15">
      <a:srgbClr val="BE9500"/>
    </a:custClr>
    <a:custClr name="16">
      <a:srgbClr val="0091B4"/>
    </a:custClr>
    <a:custClr name="17">
      <a:srgbClr val="A03C00"/>
    </a:custClr>
    <a:custClr name="18">
      <a:srgbClr val="99AAD2"/>
    </a:custClr>
    <a:custClr name="19">
      <a:srgbClr val="FF0000"/>
    </a:custClr>
    <a:custClr name="20">
      <a:srgbClr val="006400"/>
    </a:custClr>
    <a:custClr name="21">
      <a:srgbClr val="1E90FF"/>
    </a:custClr>
    <a:custClr name="22">
      <a:srgbClr val="7B68EE"/>
    </a:custClr>
    <a:custClr name="23">
      <a:srgbClr val="4169E1"/>
    </a:custClr>
    <a:custClr name="24">
      <a:srgbClr val="000080"/>
    </a:custClr>
    <a:custClr name="25">
      <a:srgbClr val="755B4D"/>
    </a:custClr>
    <a:custClr name="26">
      <a:srgbClr val="074B88"/>
    </a:custClr>
    <a:custClr name="27">
      <a:srgbClr val="8A070C"/>
    </a:custClr>
    <a:custClr name="28">
      <a:srgbClr val="219C52"/>
    </a:custClr>
    <a:custClr name="29">
      <a:srgbClr val="808080"/>
    </a:custClr>
    <a:custClr name="30">
      <a:srgbClr val="66FF33"/>
    </a:custClr>
    <a:custClr name="31">
      <a:srgbClr val="A052C8"/>
    </a:custClr>
    <a:custClr name="32">
      <a:srgbClr val="2882BE"/>
    </a:custClr>
    <a:custClr name="33">
      <a:srgbClr val="008452"/>
    </a:custClr>
    <a:custClr name="34">
      <a:srgbClr val="969491"/>
    </a:custClr>
    <a:custClr name="35">
      <a:srgbClr val="000066"/>
    </a:custClr>
  </a:custClr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279</Words>
  <Application>Microsoft Office PowerPoint</Application>
  <PresentationFormat>Mukautettu</PresentationFormat>
  <Paragraphs>35</Paragraphs>
  <Slides>7</Slides>
  <Notes>2</Notes>
  <HiddenSlides>0</HiddenSlides>
  <MMClips>0</MMClips>
  <ScaleCrop>false</ScaleCrop>
  <HeadingPairs>
    <vt:vector size="6" baseType="variant"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feelback_master_presentation_02</vt:lpstr>
      <vt:lpstr>OP_esitys_blankko (OP_liikemerkki)</vt:lpstr>
      <vt:lpstr>Document</vt:lpstr>
      <vt:lpstr>Kuopion kaupunkiseudun joukkoliikenne Asiakastyytyväisyys  12 2017 </vt:lpstr>
      <vt:lpstr>PowerPoint-esitys</vt:lpstr>
      <vt:lpstr>PowerPoint-esitys</vt:lpstr>
      <vt:lpstr>3 Vastaajarakenne</vt:lpstr>
      <vt:lpstr>Vastaajarakenne</vt:lpstr>
      <vt:lpstr>4 Vuoroa koskevat kysymykset</vt:lpstr>
      <vt:lpstr>5. Yleiset kysymykset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Asiakastutkimukset kokonaisuutena</dc:title>
  <dc:creator>Aki Miettinen</dc:creator>
  <cp:lastModifiedBy>Bergman Pirjo</cp:lastModifiedBy>
  <cp:revision>267</cp:revision>
  <cp:lastPrinted>2017-12-19T06:54:53Z</cp:lastPrinted>
  <dcterms:created xsi:type="dcterms:W3CDTF">2016-09-06T06:36:25Z</dcterms:created>
  <dcterms:modified xsi:type="dcterms:W3CDTF">2018-01-10T09:47:47Z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d360.kuopio.fi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631537</vt:lpwstr>
  </property>
  <property fmtid="{D5CDD505-2E9C-101B-9397-08002B2CF9AE}" pid="7" name="VerID">
    <vt:lpwstr>0</vt:lpwstr>
  </property>
  <property fmtid="{D5CDD505-2E9C-101B-9397-08002B2CF9AE}" pid="8" name="FilePath">
    <vt:lpwstr>\\z10068\D360_users_tuotanto\work\gallia\bergm_pi</vt:lpwstr>
  </property>
  <property fmtid="{D5CDD505-2E9C-101B-9397-08002B2CF9AE}" pid="9" name="FileName">
    <vt:lpwstr>6558-2017-7 Asiakastyytyväisyysraportti ltk 631537_412237_0.PPTX</vt:lpwstr>
  </property>
  <property fmtid="{D5CDD505-2E9C-101B-9397-08002B2CF9AE}" pid="10" name="FullFileName">
    <vt:lpwstr>\\z10068\D360_users_tuotanto\work\gallia\bergm_pi\6558-2017-7 Asiakastyytyväisyysraportti ltk 631537_412237_0.PPTX</vt:lpwstr>
  </property>
</Properties>
</file>