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45288" cy="98821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54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48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42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2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12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3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51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5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485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9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70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2B6B-E037-48C3-83F3-B8C528A1A8BD}" type="datetimeFigureOut">
              <a:rPr lang="fi-FI" smtClean="0"/>
              <a:t>10.9.2018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767D-96D1-4741-A756-22170CB5C1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27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i 4"/>
          <p:cNvSpPr/>
          <p:nvPr/>
        </p:nvSpPr>
        <p:spPr>
          <a:xfrm>
            <a:off x="323528" y="865671"/>
            <a:ext cx="2016224" cy="19442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Ellipsi 3"/>
          <p:cNvSpPr/>
          <p:nvPr/>
        </p:nvSpPr>
        <p:spPr>
          <a:xfrm>
            <a:off x="3203848" y="2665871"/>
            <a:ext cx="2952328" cy="12961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159384"/>
            <a:ext cx="7772400" cy="1586607"/>
          </a:xfrm>
        </p:spPr>
        <p:txBody>
          <a:bodyPr/>
          <a:lstStyle/>
          <a:p>
            <a:r>
              <a:rPr lang="fi-FI" dirty="0" smtClean="0"/>
              <a:t>  </a:t>
            </a:r>
            <a:br>
              <a:rPr lang="fi-FI" dirty="0" smtClean="0"/>
            </a:br>
            <a:r>
              <a:rPr lang="fi-FI" dirty="0" smtClean="0"/>
              <a:t>  Pitäjäraati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3568" y="4509120"/>
            <a:ext cx="6400800" cy="1800200"/>
          </a:xfrm>
        </p:spPr>
        <p:txBody>
          <a:bodyPr>
            <a:normAutofit fontScale="92500" lnSpcReduction="20000"/>
          </a:bodyPr>
          <a:lstStyle/>
          <a:p>
            <a:r>
              <a:rPr lang="fi-FI" sz="4400" b="1" dirty="0" err="1" smtClean="0">
                <a:solidFill>
                  <a:schemeClr val="tx1"/>
                </a:solidFill>
              </a:rPr>
              <a:t>Osallistava</a:t>
            </a:r>
            <a:r>
              <a:rPr lang="fi-FI" sz="4400" b="1" dirty="0" smtClean="0">
                <a:solidFill>
                  <a:schemeClr val="tx1"/>
                </a:solidFill>
              </a:rPr>
              <a:t> toimintamalli</a:t>
            </a:r>
          </a:p>
          <a:p>
            <a:r>
              <a:rPr lang="fi-FI" sz="2000" b="1" dirty="0" smtClean="0"/>
              <a:t>Valmistelu: Asukkaat, yhdistykset, yhteisöt yhdessä… -&gt;</a:t>
            </a:r>
          </a:p>
          <a:p>
            <a:r>
              <a:rPr lang="fi-FI" sz="2000" b="1" dirty="0" smtClean="0"/>
              <a:t>Esittely: pitäjäraati -&gt; kaupungin palvelualueet, LDJ</a:t>
            </a:r>
          </a:p>
          <a:p>
            <a:r>
              <a:rPr lang="fi-FI" sz="2000" b="1" dirty="0" smtClean="0"/>
              <a:t>Toteutus: kaupunkiorganisaatio, yhdessä yhdistyksen kanssa</a:t>
            </a:r>
          </a:p>
          <a:p>
            <a:r>
              <a:rPr lang="fi-FI" sz="1700" b="1" dirty="0" smtClean="0"/>
              <a:t>Esimerkki: koulun vanhempainyhdistys ja ulkoliikuntapaikka</a:t>
            </a:r>
            <a:endParaRPr lang="fi-FI" sz="1700" b="1" dirty="0"/>
          </a:p>
        </p:txBody>
      </p:sp>
      <p:sp>
        <p:nvSpPr>
          <p:cNvPr id="6" name="Ellipsi 5"/>
          <p:cNvSpPr/>
          <p:nvPr/>
        </p:nvSpPr>
        <p:spPr>
          <a:xfrm>
            <a:off x="6732240" y="1945791"/>
            <a:ext cx="2232248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 smtClean="0"/>
              <a:t>Kaupunki</a:t>
            </a:r>
            <a:endParaRPr lang="fi-FI" sz="2800" dirty="0"/>
          </a:p>
        </p:txBody>
      </p:sp>
      <p:sp>
        <p:nvSpPr>
          <p:cNvPr id="7" name="Ellipsi 6"/>
          <p:cNvSpPr/>
          <p:nvPr/>
        </p:nvSpPr>
        <p:spPr>
          <a:xfrm>
            <a:off x="1763688" y="620688"/>
            <a:ext cx="1872208" cy="11810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323528" y="2305831"/>
            <a:ext cx="1800200" cy="12241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395536" y="1494579"/>
            <a:ext cx="1557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smtClean="0"/>
              <a:t>Asukkaat</a:t>
            </a:r>
            <a:endParaRPr lang="fi-FI" sz="2800" b="1" dirty="0"/>
          </a:p>
        </p:txBody>
      </p:sp>
      <p:sp>
        <p:nvSpPr>
          <p:cNvPr id="10" name="Suorakulmio 9"/>
          <p:cNvSpPr/>
          <p:nvPr/>
        </p:nvSpPr>
        <p:spPr>
          <a:xfrm>
            <a:off x="611560" y="2800595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Yhteisöt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2123728" y="865671"/>
            <a:ext cx="1264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Yhdistykset</a:t>
            </a:r>
          </a:p>
        </p:txBody>
      </p:sp>
      <p:sp>
        <p:nvSpPr>
          <p:cNvPr id="12" name="Ellipsi 11"/>
          <p:cNvSpPr/>
          <p:nvPr/>
        </p:nvSpPr>
        <p:spPr>
          <a:xfrm>
            <a:off x="6876256" y="259386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7380312" y="274626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Ellipsi 13"/>
          <p:cNvSpPr/>
          <p:nvPr/>
        </p:nvSpPr>
        <p:spPr>
          <a:xfrm>
            <a:off x="8137884" y="306656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Ellipsi 14"/>
          <p:cNvSpPr/>
          <p:nvPr/>
        </p:nvSpPr>
        <p:spPr>
          <a:xfrm>
            <a:off x="8662134" y="296319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Ellipsi 15"/>
          <p:cNvSpPr/>
          <p:nvPr/>
        </p:nvSpPr>
        <p:spPr>
          <a:xfrm>
            <a:off x="7848364" y="277852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Ellipsi 16"/>
          <p:cNvSpPr/>
          <p:nvPr/>
        </p:nvSpPr>
        <p:spPr>
          <a:xfrm>
            <a:off x="8316416" y="27194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Ellipsi 17"/>
          <p:cNvSpPr/>
          <p:nvPr/>
        </p:nvSpPr>
        <p:spPr>
          <a:xfrm>
            <a:off x="8671984" y="25754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Nuoli oikealle 18"/>
          <p:cNvSpPr/>
          <p:nvPr/>
        </p:nvSpPr>
        <p:spPr>
          <a:xfrm rot="3029774">
            <a:off x="3061608" y="2064136"/>
            <a:ext cx="796283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Nuoli oikealle 19"/>
          <p:cNvSpPr/>
          <p:nvPr/>
        </p:nvSpPr>
        <p:spPr>
          <a:xfrm rot="1331273">
            <a:off x="4126106" y="1960785"/>
            <a:ext cx="221013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Nuoli oikealle 22"/>
          <p:cNvSpPr/>
          <p:nvPr/>
        </p:nvSpPr>
        <p:spPr>
          <a:xfrm>
            <a:off x="2339752" y="2953903"/>
            <a:ext cx="6450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Kaarinuoli oikealle 24"/>
          <p:cNvSpPr/>
          <p:nvPr/>
        </p:nvSpPr>
        <p:spPr>
          <a:xfrm>
            <a:off x="1367644" y="1215135"/>
            <a:ext cx="756084" cy="1709809"/>
          </a:xfrm>
          <a:prstGeom prst="curv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Kaarinuoli vasemmalle 25"/>
          <p:cNvSpPr/>
          <p:nvPr/>
        </p:nvSpPr>
        <p:spPr>
          <a:xfrm rot="10800000" flipH="1">
            <a:off x="2218029" y="1204900"/>
            <a:ext cx="729974" cy="1658612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28" name="Suora nuoliyhdysviiva 27"/>
          <p:cNvCxnSpPr/>
          <p:nvPr/>
        </p:nvCxnSpPr>
        <p:spPr>
          <a:xfrm>
            <a:off x="3779912" y="1052736"/>
            <a:ext cx="2880320" cy="11788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32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i 3"/>
          <p:cNvSpPr/>
          <p:nvPr/>
        </p:nvSpPr>
        <p:spPr>
          <a:xfrm>
            <a:off x="4716016" y="548680"/>
            <a:ext cx="1944216" cy="64807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/>
              <a:t>”Pitäjäraatiin tulleiden avustusten käsittely”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i-FI" sz="1800" dirty="0" smtClean="0"/>
              <a:t>Pitäjäraatiin tulee </a:t>
            </a:r>
            <a:r>
              <a:rPr lang="fi-FI" sz="1800" dirty="0" smtClean="0">
                <a:solidFill>
                  <a:srgbClr val="FF0000"/>
                </a:solidFill>
              </a:rPr>
              <a:t>avustushakemus</a:t>
            </a:r>
            <a:r>
              <a:rPr lang="fi-FI" sz="1800" dirty="0" smtClean="0"/>
              <a:t> (vapaamuotoinen, hakijan tarkat tiedot oltava hakemuksessa!) </a:t>
            </a:r>
          </a:p>
          <a:p>
            <a:endParaRPr lang="fi-FI" sz="1800" dirty="0" smtClean="0"/>
          </a:p>
          <a:p>
            <a:r>
              <a:rPr lang="fi-FI" sz="1800" dirty="0" smtClean="0"/>
              <a:t>Pitäjäraadin </a:t>
            </a:r>
            <a:r>
              <a:rPr lang="fi-FI" sz="1800" dirty="0" smtClean="0">
                <a:solidFill>
                  <a:srgbClr val="FF0000"/>
                </a:solidFill>
              </a:rPr>
              <a:t>kokous päättää </a:t>
            </a:r>
            <a:r>
              <a:rPr lang="fi-FI" sz="1800" dirty="0" smtClean="0"/>
              <a:t>avustuksen myöntämisestä/hylkäämisestä tai pyytää lisäselvityksiä -&gt; tieto hakijalle! -&gt; pyydetään tositteet/kuittijäljennökset tarvittaessa</a:t>
            </a:r>
          </a:p>
          <a:p>
            <a:endParaRPr lang="fi-FI" sz="1800" dirty="0" smtClean="0">
              <a:solidFill>
                <a:srgbClr val="FF0000"/>
              </a:solidFill>
            </a:endParaRPr>
          </a:p>
          <a:p>
            <a:r>
              <a:rPr lang="fi-FI" sz="1800" dirty="0" smtClean="0">
                <a:solidFill>
                  <a:srgbClr val="FF0000"/>
                </a:solidFill>
              </a:rPr>
              <a:t>Pöytäkirja</a:t>
            </a:r>
            <a:r>
              <a:rPr lang="fi-FI" sz="1800" dirty="0" smtClean="0"/>
              <a:t> (oma </a:t>
            </a:r>
            <a:r>
              <a:rPr lang="fi-FI" sz="1800" dirty="0" err="1" smtClean="0"/>
              <a:t>asianro</a:t>
            </a:r>
            <a:r>
              <a:rPr lang="fi-FI" sz="1800" dirty="0" smtClean="0"/>
              <a:t> jokaisella pitäjäraadilla, esim. ”Karttulan pitäjäraadin avustushakemukset”) -&gt; tieto </a:t>
            </a:r>
            <a:r>
              <a:rPr lang="fi-FI" sz="1800" dirty="0" smtClean="0">
                <a:solidFill>
                  <a:srgbClr val="FF0000"/>
                </a:solidFill>
              </a:rPr>
              <a:t>Sirpa Niemelle </a:t>
            </a:r>
            <a:r>
              <a:rPr lang="fi-FI" sz="1800" dirty="0" smtClean="0"/>
              <a:t>-&gt; viranhaltijapäätös -&gt; julkaisu -&gt; valitusaika 14 päivää -&gt; maksatus! </a:t>
            </a:r>
          </a:p>
          <a:p>
            <a:endParaRPr lang="fi-FI" sz="1800" dirty="0" smtClean="0"/>
          </a:p>
          <a:p>
            <a:r>
              <a:rPr lang="fi-FI" sz="1800" dirty="0" smtClean="0"/>
              <a:t>Prosessin kesto n. 1 kuukausi -</a:t>
            </a:r>
          </a:p>
          <a:p>
            <a:endParaRPr lang="fi-FI" sz="1800" dirty="0" smtClean="0"/>
          </a:p>
          <a:p>
            <a:r>
              <a:rPr lang="fi-FI" sz="1800" dirty="0" smtClean="0"/>
              <a:t>(hakemus -&gt; pitäjäraadin kokous -&gt; pöytäkirjan kirjoittaminen -&gt; viranhaltijapäätös -&gt; julkaisu -&gt; valitusaika -&gt; maksatus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47274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Pitäjäraadit ostavat palveluita: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Ostopalvelu</a:t>
            </a:r>
            <a:r>
              <a:rPr lang="fi-FI" dirty="0" smtClean="0"/>
              <a:t>prosessi, esim. tapahtumajärjestelyt yhdistykseltä (pitäjäraati järjestää kesätapahtuman, ostetaan esim. makkaranpaisto kyläyhdistykseltä)</a:t>
            </a:r>
            <a:endParaRPr lang="fi-FI" dirty="0"/>
          </a:p>
          <a:p>
            <a:r>
              <a:rPr lang="fi-FI" dirty="0" smtClean="0"/>
              <a:t>Yhdistys lähestyy pitäjäraatia -&gt; ”pyytää </a:t>
            </a:r>
            <a:r>
              <a:rPr lang="fi-FI" dirty="0" smtClean="0">
                <a:solidFill>
                  <a:srgbClr val="FF0000"/>
                </a:solidFill>
              </a:rPr>
              <a:t>avustusta</a:t>
            </a:r>
            <a:r>
              <a:rPr lang="fi-FI" dirty="0" smtClean="0"/>
              <a:t> makkaranpaistoa/makkaroiden hankintaa varten”</a:t>
            </a:r>
          </a:p>
          <a:p>
            <a:r>
              <a:rPr lang="fi-FI" dirty="0" smtClean="0"/>
              <a:t>Kokous päättää osallistua kustannuksiin -&gt; päätös ok -&gt; kirjataan pöytäkirjaan: ”Pitäjäraati osallistuu xx </a:t>
            </a:r>
            <a:r>
              <a:rPr lang="fi-FI" smtClean="0"/>
              <a:t>yhdistyksen kuluihin </a:t>
            </a:r>
            <a:r>
              <a:rPr lang="fi-FI" dirty="0" smtClean="0"/>
              <a:t>(</a:t>
            </a:r>
            <a:r>
              <a:rPr lang="fi-FI" dirty="0" err="1" smtClean="0"/>
              <a:t>max</a:t>
            </a:r>
            <a:r>
              <a:rPr lang="fi-FI" dirty="0" smtClean="0"/>
              <a:t>) </a:t>
            </a:r>
            <a:r>
              <a:rPr lang="fi-FI" dirty="0" err="1" smtClean="0"/>
              <a:t>xx.xx</a:t>
            </a:r>
            <a:r>
              <a:rPr lang="fi-FI" dirty="0" smtClean="0"/>
              <a:t> eurolla yhdistyksen esittämää laskua ja tositteita vastaan.”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155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185</Words>
  <Application>Microsoft Office PowerPoint</Application>
  <PresentationFormat>Näytössä katseltava diaesitys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     Pitäjäraati</vt:lpstr>
      <vt:lpstr>”Pitäjäraatiin tulleiden avustusten käsittely”</vt:lpstr>
      <vt:lpstr>Pitäjäraadit ostavat palveluita: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Salmi Tarja</dc:creator>
  <cp:lastModifiedBy>Jokela Liisa</cp:lastModifiedBy>
  <cp:revision>25</cp:revision>
  <cp:lastPrinted>2018-03-16T08:56:50Z</cp:lastPrinted>
  <dcterms:created xsi:type="dcterms:W3CDTF">2018-03-14T08:44:57Z</dcterms:created>
  <dcterms:modified xsi:type="dcterms:W3CDTF">2018-09-10T11:28:54Z</dcterms:modified>
</cp:coreProperties>
</file>