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5143500"/>
  <p:notesSz cx="6724650" cy="97742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4C5"/>
    <a:srgbClr val="0A1A2C"/>
    <a:srgbClr val="1C7682"/>
    <a:srgbClr val="7CB7AF"/>
    <a:srgbClr val="FAEEA8"/>
    <a:srgbClr val="253055"/>
    <a:srgbClr val="5998E5"/>
    <a:srgbClr val="182D9B"/>
    <a:srgbClr val="E961A5"/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40" d="100"/>
          <a:sy n="140" d="100"/>
        </p:scale>
        <p:origin x="787" y="91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192" y="-78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748" cy="489181"/>
          </a:xfrm>
          <a:prstGeom prst="rect">
            <a:avLst/>
          </a:prstGeom>
        </p:spPr>
        <p:txBody>
          <a:bodyPr vert="horz" lIns="90196" tIns="45098" rIns="90196" bIns="4509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08332" y="0"/>
            <a:ext cx="2914748" cy="489181"/>
          </a:xfrm>
          <a:prstGeom prst="rect">
            <a:avLst/>
          </a:prstGeom>
        </p:spPr>
        <p:txBody>
          <a:bodyPr vert="horz" lIns="90196" tIns="45098" rIns="90196" bIns="45098" rtlCol="0"/>
          <a:lstStyle>
            <a:lvl1pPr algn="r">
              <a:defRPr sz="1200"/>
            </a:lvl1pPr>
          </a:lstStyle>
          <a:p>
            <a:fld id="{84A5733F-EE73-4271-BD4F-3CD9595C601E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283494"/>
            <a:ext cx="2914748" cy="489181"/>
          </a:xfrm>
          <a:prstGeom prst="rect">
            <a:avLst/>
          </a:prstGeom>
        </p:spPr>
        <p:txBody>
          <a:bodyPr vert="horz" lIns="90196" tIns="45098" rIns="90196" bIns="4509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08332" y="9283494"/>
            <a:ext cx="2914748" cy="489181"/>
          </a:xfrm>
          <a:prstGeom prst="rect">
            <a:avLst/>
          </a:prstGeom>
        </p:spPr>
        <p:txBody>
          <a:bodyPr vert="horz" lIns="90196" tIns="45098" rIns="90196" bIns="45098" rtlCol="0" anchor="b"/>
          <a:lstStyle>
            <a:lvl1pPr algn="r">
              <a:defRPr sz="1200"/>
            </a:lvl1pPr>
          </a:lstStyle>
          <a:p>
            <a:fld id="{D1193E08-CDBE-41CA-8EDC-F028918E35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3644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196" tIns="45098" rIns="90196" bIns="4509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196" tIns="45098" rIns="90196" bIns="45098" rtlCol="0"/>
          <a:lstStyle>
            <a:lvl1pPr algn="r">
              <a:defRPr sz="1200"/>
            </a:lvl1pPr>
          </a:lstStyle>
          <a:p>
            <a:fld id="{A2A52BBC-C799-4180-8DA2-0E5152016862}" type="datetimeFigureOut">
              <a:rPr lang="fi-FI" smtClean="0"/>
              <a:t>11.10.2018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96" tIns="45098" rIns="90196" bIns="4509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7"/>
          </a:xfrm>
          <a:prstGeom prst="rect">
            <a:avLst/>
          </a:prstGeom>
        </p:spPr>
        <p:txBody>
          <a:bodyPr vert="horz" lIns="90196" tIns="45098" rIns="90196" bIns="45098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0196" tIns="45098" rIns="90196" bIns="4509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0196" tIns="45098" rIns="90196" bIns="45098" rtlCol="0" anchor="b"/>
          <a:lstStyle>
            <a:lvl1pPr algn="r">
              <a:defRPr sz="1200"/>
            </a:lvl1pPr>
          </a:lstStyle>
          <a:p>
            <a:fld id="{CBAB4BA7-4965-4B52-B753-DF01F59D3C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, inspiraatio piir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22"/>
            <a:ext cx="6857999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0" y="1059589"/>
            <a:ext cx="4490256" cy="3535041"/>
          </a:xfrm>
        </p:spPr>
        <p:txBody>
          <a:bodyPr>
            <a:normAutofit/>
          </a:bodyPr>
          <a:lstStyle>
            <a:lvl1pPr marL="257168" indent="-257168">
              <a:buClr>
                <a:srgbClr val="F01E00"/>
              </a:buClr>
              <a:buFont typeface="Arial" panose="020B0604020202020204" pitchFamily="34" charset="0"/>
              <a:buChar char="•"/>
              <a:defRPr sz="135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05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9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9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22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>
            <a:noAutofit/>
          </a:bodyPr>
          <a:lstStyle>
            <a:lvl1pPr algn="l">
              <a:defRPr sz="2100" b="1" cap="all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200">
                <a:solidFill>
                  <a:schemeClr val="bg2">
                    <a:lumMod val="2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74415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>
            <a:normAutofit/>
          </a:bodyPr>
          <a:lstStyle>
            <a:lvl1pPr>
              <a:buClr>
                <a:srgbClr val="F01E00"/>
              </a:buClr>
              <a:defRPr sz="135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05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9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9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>
            <a:normAutofit/>
          </a:bodyPr>
          <a:lstStyle>
            <a:lvl1pPr>
              <a:buClr>
                <a:srgbClr val="F01E00"/>
              </a:buCl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488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bg2">
                    <a:lumMod val="25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>
            <a:normAutofit/>
          </a:bodyPr>
          <a:lstStyle>
            <a:lvl1pPr>
              <a:buClr>
                <a:srgbClr val="F01E00"/>
              </a:buCl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73" y="1151335"/>
            <a:ext cx="3031331" cy="479822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73" y="1631156"/>
            <a:ext cx="3031331" cy="2963466"/>
          </a:xfrm>
        </p:spPr>
        <p:txBody>
          <a:bodyPr>
            <a:normAutofit/>
          </a:bodyPr>
          <a:lstStyle>
            <a:lvl1pPr>
              <a:buClr>
                <a:srgbClr val="F01E00"/>
              </a:buCl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500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77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500" baseline="0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70" y="1923678"/>
            <a:ext cx="3495299" cy="28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27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500" baseline="0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33" y="2499742"/>
            <a:ext cx="1960802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0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3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42904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dirty="0" smtClean="0"/>
              <a:t>MUOKKAA PERUST. NAPSAUTTAM.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90" y="204795"/>
            <a:ext cx="3833813" cy="4389835"/>
          </a:xfrm>
        </p:spPr>
        <p:txBody>
          <a:bodyPr>
            <a:normAutofit/>
          </a:bodyPr>
          <a:lstStyle>
            <a:lvl1pPr>
              <a:buClr>
                <a:srgbClr val="F01E00"/>
              </a:buCl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4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0999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, inspira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6858000" cy="514285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0" y="4637987"/>
            <a:ext cx="81009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9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, kas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0" y="4637987"/>
            <a:ext cx="81009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2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, yhteis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6858000" cy="514285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0" y="229410"/>
            <a:ext cx="81009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5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, luov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6858000" cy="514285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0" y="267501"/>
            <a:ext cx="81009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7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, lei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6858000" cy="514285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0" y="4587981"/>
            <a:ext cx="81009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3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, li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6858000" cy="514285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70" y="4587981"/>
            <a:ext cx="810090" cy="3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2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4350" y="1597826"/>
            <a:ext cx="5829300" cy="1102519"/>
          </a:xfrm>
        </p:spPr>
        <p:txBody>
          <a:bodyPr>
            <a:noAutofit/>
          </a:bodyPr>
          <a:lstStyle>
            <a:lvl1pPr algn="ctr">
              <a:defRPr sz="2400" b="1" baseline="0">
                <a:solidFill>
                  <a:srgbClr val="F01E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183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 baseline="0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PERUSTYYLIÄ NAPSAUTTAMALLA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>
            <a:lvl1pPr marL="257168" indent="-257168">
              <a:buClr>
                <a:srgbClr val="F01E00"/>
              </a:buClr>
              <a:buFont typeface="Arial" panose="020B0604020202020204" pitchFamily="34" charset="0"/>
              <a:buChar char="•"/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230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205986"/>
            <a:ext cx="6172200" cy="637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PERUSTYYL. NAPSAUTTAMALLA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1059589"/>
            <a:ext cx="6172200" cy="3535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88" y="4757886"/>
            <a:ext cx="756084" cy="334151"/>
          </a:xfrm>
          <a:prstGeom prst="rect">
            <a:avLst/>
          </a:prstGeom>
        </p:spPr>
      </p:pic>
      <p:sp>
        <p:nvSpPr>
          <p:cNvPr id="8" name="Tekstiruutu 7"/>
          <p:cNvSpPr txBox="1"/>
          <p:nvPr userDrawn="1"/>
        </p:nvSpPr>
        <p:spPr>
          <a:xfrm>
            <a:off x="116660" y="4820900"/>
            <a:ext cx="21034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b="0" baseline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www.kuopio.fi</a:t>
            </a:r>
            <a:endParaRPr lang="fi-FI" sz="75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-27384" y="4722465"/>
            <a:ext cx="6885384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2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59" r:id="rId3"/>
    <p:sldLayoutId id="2147483662" r:id="rId4"/>
    <p:sldLayoutId id="2147483660" r:id="rId5"/>
    <p:sldLayoutId id="2147483663" r:id="rId6"/>
    <p:sldLayoutId id="2147483664" r:id="rId7"/>
    <p:sldLayoutId id="2147483649" r:id="rId8"/>
    <p:sldLayoutId id="2147483650" r:id="rId9"/>
    <p:sldLayoutId id="2147483657" r:id="rId10"/>
    <p:sldLayoutId id="2147483651" r:id="rId11"/>
    <p:sldLayoutId id="2147483652" r:id="rId12"/>
    <p:sldLayoutId id="2147483653" r:id="rId13"/>
    <p:sldLayoutId id="2147483654" r:id="rId14"/>
    <p:sldLayoutId id="2147483658" r:id="rId15"/>
    <p:sldLayoutId id="2147483665" r:id="rId16"/>
    <p:sldLayoutId id="2147483655" r:id="rId17"/>
    <p:sldLayoutId id="2147483656" r:id="rId18"/>
  </p:sldLayoutIdLst>
  <p:txStyles>
    <p:titleStyle>
      <a:lvl1pPr algn="l" defTabSz="685783" rtl="0" eaLnBrk="1" latinLnBrk="0" hangingPunct="1">
        <a:spcBef>
          <a:spcPct val="0"/>
        </a:spcBef>
        <a:buNone/>
        <a:defRPr sz="1800" b="1" kern="1200" spc="-113">
          <a:solidFill>
            <a:srgbClr val="F01E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Clr>
          <a:srgbClr val="F01E00"/>
        </a:buClr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9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7296" y="267494"/>
            <a:ext cx="6172200" cy="637579"/>
          </a:xfrm>
        </p:spPr>
        <p:txBody>
          <a:bodyPr/>
          <a:lstStyle/>
          <a:p>
            <a:r>
              <a:rPr lang="fi-FI" dirty="0" smtClean="0">
                <a:solidFill>
                  <a:srgbClr val="92D050"/>
                </a:solidFill>
              </a:rPr>
              <a:t>Talousarvio 2019         Joukkoliikenne</a:t>
            </a:r>
            <a:endParaRPr lang="fi-FI" dirty="0">
              <a:solidFill>
                <a:srgbClr val="92D050"/>
              </a:solidFill>
            </a:endParaRP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521546"/>
              </p:ext>
            </p:extLst>
          </p:nvPr>
        </p:nvGraphicFramePr>
        <p:xfrm>
          <a:off x="332656" y="1275611"/>
          <a:ext cx="6182447" cy="278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9">
                  <a:extLst>
                    <a:ext uri="{9D8B030D-6E8A-4147-A177-3AD203B41FA5}">
                      <a16:colId xmlns:a16="http://schemas.microsoft.com/office/drawing/2014/main" val="835435833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7229388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3452745603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53512139"/>
                    </a:ext>
                  </a:extLst>
                </a:gridCol>
                <a:gridCol w="763842">
                  <a:extLst>
                    <a:ext uri="{9D8B030D-6E8A-4147-A177-3AD203B41FA5}">
                      <a16:colId xmlns:a16="http://schemas.microsoft.com/office/drawing/2014/main" val="149081276"/>
                    </a:ext>
                  </a:extLst>
                </a:gridCol>
              </a:tblGrid>
              <a:tr h="132874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77337855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91685011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Selite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lvl="2" algn="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2017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 2018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KJ esitys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40385716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17786299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TOIMINTATUOTOT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499785445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Myyntituotot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16 122 787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16 761 000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13 734 000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-18,1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20531593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Tuet ja avustukset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1 298 775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1 682 500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-29,0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43194999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toimintatuotot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172 609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729009814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TOIMINTATUOTOT YHTEENSÄ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17 594 171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18 509 500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15 030 000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-18,8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09749976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09131168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TOIMINTAKULUT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139208114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Henkilöstökulut yhteensä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-821 382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-873 400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-582 800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-33,3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29808538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Palvelujen ostot yhteensä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-20 311 091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-22 126 600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-20 287 000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-8,3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42144436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Aineet, tarvikkeet ja tavarat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-26 003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-17 500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-15 700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-10,3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13914468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Avustukset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-25 205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580434346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Vuokrat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-97 558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-95 900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-94 900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7658857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Muut toimintakulut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-1 045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-30 500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-30 000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621339285"/>
                  </a:ext>
                </a:extLst>
              </a:tr>
              <a:tr h="24030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TOIMINTAKULUT YHTEENSÄ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-21 282 284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-23 143 900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-21 010 400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-9,2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67963298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b"/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3161325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TOIMINTAKATE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-3 688 113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-4 634 400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-5 980 400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49109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uopio">
      <a:dk1>
        <a:srgbClr val="253055"/>
      </a:dk1>
      <a:lt1>
        <a:sysClr val="window" lastClr="FFFFFF"/>
      </a:lt1>
      <a:dk2>
        <a:srgbClr val="253055"/>
      </a:dk2>
      <a:lt2>
        <a:srgbClr val="F2F2F2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000FF"/>
      </a:hlink>
      <a:folHlink>
        <a:srgbClr val="800080"/>
      </a:folHlink>
    </a:clrScheme>
    <a:fontScheme name="Kuopi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opio_PPT_mallipohja [Vain luku]" id="{1110C0C2-00B4-4B0E-9F21-2CDEB54256A3}" vid="{36742857-4595-422E-8065-04950688DA1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Kuopio_PPT_mallipohja</Template>
  <TotalTime>96</TotalTime>
  <Words>166</Words>
  <Application>Microsoft Office PowerPoint</Application>
  <PresentationFormat>Mukautettu</PresentationFormat>
  <Paragraphs>71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Office-teema</vt:lpstr>
      <vt:lpstr>Talousarvio 2019         Joukkoliikenne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Puustinen Riitta</dc:creator>
  <cp:lastModifiedBy>Pasanen Seija</cp:lastModifiedBy>
  <cp:revision>11</cp:revision>
  <cp:lastPrinted>2018-10-10T09:27:04Z</cp:lastPrinted>
  <dcterms:created xsi:type="dcterms:W3CDTF">2018-10-10T07:14:24Z</dcterms:created>
  <dcterms:modified xsi:type="dcterms:W3CDTF">2018-10-11T05:33:11Z</dcterms:modified>
</cp:coreProperties>
</file>