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7099300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Tumma tyyli 1 - Korostu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81" autoAdjust="0"/>
  </p:normalViewPr>
  <p:slideViewPr>
    <p:cSldViewPr>
      <p:cViewPr varScale="1">
        <p:scale>
          <a:sx n="44" d="100"/>
          <a:sy n="44" d="100"/>
        </p:scale>
        <p:origin x="10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60" cy="511649"/>
          </a:xfrm>
          <a:prstGeom prst="rect">
            <a:avLst/>
          </a:prstGeom>
        </p:spPr>
        <p:txBody>
          <a:bodyPr vert="horz" lIns="94645" tIns="47323" rIns="94645" bIns="4732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0785" y="0"/>
            <a:ext cx="3076860" cy="511649"/>
          </a:xfrm>
          <a:prstGeom prst="rect">
            <a:avLst/>
          </a:prstGeom>
        </p:spPr>
        <p:txBody>
          <a:bodyPr vert="horz" lIns="94645" tIns="47323" rIns="94645" bIns="47323" rtlCol="0"/>
          <a:lstStyle>
            <a:lvl1pPr algn="r">
              <a:defRPr sz="1200"/>
            </a:lvl1pPr>
          </a:lstStyle>
          <a:p>
            <a:fld id="{8758D809-24EC-41AC-A286-39649D798A12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721331"/>
            <a:ext cx="3076860" cy="511648"/>
          </a:xfrm>
          <a:prstGeom prst="rect">
            <a:avLst/>
          </a:prstGeom>
        </p:spPr>
        <p:txBody>
          <a:bodyPr vert="horz" lIns="94645" tIns="47323" rIns="94645" bIns="4732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0785" y="9721331"/>
            <a:ext cx="3076860" cy="511648"/>
          </a:xfrm>
          <a:prstGeom prst="rect">
            <a:avLst/>
          </a:prstGeom>
        </p:spPr>
        <p:txBody>
          <a:bodyPr vert="horz" lIns="94645" tIns="47323" rIns="94645" bIns="47323" rtlCol="0" anchor="b"/>
          <a:lstStyle>
            <a:lvl1pPr algn="r">
              <a:defRPr sz="1200"/>
            </a:lvl1pPr>
          </a:lstStyle>
          <a:p>
            <a:fld id="{538A0785-E6CF-4C77-AF75-40C70B2B4F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43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363" cy="511731"/>
          </a:xfrm>
          <a:prstGeom prst="rect">
            <a:avLst/>
          </a:prstGeom>
        </p:spPr>
        <p:txBody>
          <a:bodyPr vert="horz" lIns="94741" tIns="47369" rIns="94741" bIns="4736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1297" y="0"/>
            <a:ext cx="3076363" cy="511731"/>
          </a:xfrm>
          <a:prstGeom prst="rect">
            <a:avLst/>
          </a:prstGeom>
        </p:spPr>
        <p:txBody>
          <a:bodyPr vert="horz" lIns="94741" tIns="47369" rIns="94741" bIns="47369" rtlCol="0"/>
          <a:lstStyle>
            <a:lvl1pPr algn="r">
              <a:defRPr sz="1200"/>
            </a:lvl1pPr>
          </a:lstStyle>
          <a:p>
            <a:fld id="{2544B5F1-346D-45CA-992C-CE5FBAB9ADED}" type="datetimeFigureOut">
              <a:rPr lang="fi-FI" smtClean="0"/>
              <a:pPr/>
              <a:t>11.10.2018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1" tIns="47369" rIns="94741" bIns="4736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41" tIns="47369" rIns="94741" bIns="47369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4741" tIns="47369" rIns="94741" bIns="4736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3" cy="511731"/>
          </a:xfrm>
          <a:prstGeom prst="rect">
            <a:avLst/>
          </a:prstGeom>
        </p:spPr>
        <p:txBody>
          <a:bodyPr vert="horz" lIns="94741" tIns="47369" rIns="94741" bIns="47369" rtlCol="0" anchor="b"/>
          <a:lstStyle>
            <a:lvl1pPr algn="r">
              <a:defRPr sz="1200"/>
            </a:lvl1pPr>
          </a:lstStyle>
          <a:p>
            <a:fld id="{9C80555B-D5C6-41B3-AB62-DB9549EBF9F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27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gradFill>
          <a:gsLst>
            <a:gs pos="0">
              <a:srgbClr val="808080"/>
            </a:gs>
            <a:gs pos="100000">
              <a:srgbClr val="EAEAE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6746875"/>
            <a:ext cx="4932363" cy="0"/>
          </a:xfrm>
          <a:prstGeom prst="line">
            <a:avLst/>
          </a:prstGeom>
          <a:noFill/>
          <a:ln w="254000">
            <a:solidFill>
              <a:srgbClr val="4D4D4D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pic>
        <p:nvPicPr>
          <p:cNvPr id="12" name="Picture 9" descr="kaarikuv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218113"/>
            <a:ext cx="4572000" cy="1649412"/>
          </a:xfrm>
          <a:prstGeom prst="rect">
            <a:avLst/>
          </a:prstGeom>
          <a:noFill/>
        </p:spPr>
      </p:pic>
      <p:pic>
        <p:nvPicPr>
          <p:cNvPr id="11" name="Picture 8" descr="liikemerk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677863"/>
            <a:ext cx="3238500" cy="1527175"/>
          </a:xfrm>
          <a:prstGeom prst="rect">
            <a:avLst/>
          </a:prstGeom>
          <a:noFill/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85786" y="6215082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32A7-DFE6-4AC8-A7C0-6B55AA7EB997}" type="datetime1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071546"/>
            <a:ext cx="2057400" cy="505461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6019800" cy="50546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E878-7A78-40FC-9C02-9B350467E5A5}" type="datetime1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79690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61FC-E8E7-472E-951F-1F77DE95E95A}" type="datetime1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9450-ADAB-4834-80F3-E0940C78E043}" type="datetime1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C418-2E27-4858-A72D-C5A17BAE6805}" type="datetime1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71A8-BDBB-4A2C-A809-2E4FA227E6AA}" type="datetime1">
              <a:rPr lang="fi-FI" smtClean="0"/>
              <a:t>11.10.2018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C289-BCE4-44FF-9EBB-E175832F18F5}" type="datetime1">
              <a:rPr lang="fi-FI" smtClean="0"/>
              <a:t>11.10.2018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75C-1D6D-423F-AF81-99C60440B40B}" type="datetime1">
              <a:rPr lang="fi-FI" smtClean="0"/>
              <a:t>11.10.2018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9736-E7CF-4981-AB2A-D2796EB91C54}" type="datetime1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24B7-A9F6-44F0-B241-5BDF43A2A1A0}" type="datetime1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 descr="kaarikuvi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7400" y="5624513"/>
            <a:ext cx="3419475" cy="1233487"/>
          </a:xfrm>
          <a:prstGeom prst="rect">
            <a:avLst/>
          </a:prstGeom>
          <a:noFill/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Perpetua" pitchFamily="18" charset="0"/>
              </a:defRPr>
            </a:lvl1pPr>
          </a:lstStyle>
          <a:p>
            <a:fld id="{C74AA6B0-0EC7-4E78-8C0C-9A2118A986B7}" type="datetime1">
              <a:rPr lang="fi-FI" smtClean="0"/>
              <a:t>11.10.2018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Perpetua" pitchFamily="18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erpetua" pitchFamily="18" charset="0"/>
              </a:defRPr>
            </a:lvl1pPr>
          </a:lstStyle>
          <a:p>
            <a:fld id="{9220753A-390B-47F2-AC9D-5D23E8D8B3F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liikemerkk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388" y="188913"/>
            <a:ext cx="1525587" cy="7191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44878" cy="720080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Joukkoliikenne TA 2019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395536" y="6381328"/>
            <a:ext cx="864096" cy="365125"/>
          </a:xfrm>
        </p:spPr>
        <p:txBody>
          <a:bodyPr/>
          <a:lstStyle/>
          <a:p>
            <a:fld id="{B9410A26-2214-4448-AA0E-5C3445FD18E7}" type="datetime1">
              <a:rPr lang="fi-FI" smtClean="0"/>
              <a:t>11.10.2018</a:t>
            </a:fld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3978"/>
              </p:ext>
            </p:extLst>
          </p:nvPr>
        </p:nvGraphicFramePr>
        <p:xfrm>
          <a:off x="827584" y="1700811"/>
          <a:ext cx="7632849" cy="3744412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9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5229">
                <a:tc>
                  <a:txBody>
                    <a:bodyPr/>
                    <a:lstStyle/>
                    <a:p>
                      <a:pPr algn="l" fontAlgn="ctr"/>
                      <a:endParaRPr lang="fi-FI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Tilinpäätös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Talousarvio MU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Ennuste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Talousarvio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Muutos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3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Myyntituotot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993 548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996 803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979 000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929 207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-6,8 %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1" u="none" strike="noStrike" dirty="0">
                          <a:effectLst/>
                          <a:latin typeface="Arial" panose="020B0604020202020204" pitchFamily="34" charset="0"/>
                        </a:rPr>
                        <a:t>Sisäisten palvelujen myynti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 dirty="0">
                          <a:effectLst/>
                          <a:latin typeface="Arial" panose="020B0604020202020204" pitchFamily="34" charset="0"/>
                        </a:rPr>
                        <a:t>217 075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211 642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198 000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1" u="none" strike="noStrike">
                          <a:effectLst/>
                          <a:latin typeface="Arial" panose="020B0604020202020204" pitchFamily="34" charset="0"/>
                        </a:rPr>
                        <a:t>210 124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-0,7 %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Tuet ja avustukset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447 057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370 502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417 000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446 417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20,5 %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TOIMINTATUOTOT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1 657 680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1 578 947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1" u="none" strike="noStrike">
                          <a:effectLst/>
                          <a:latin typeface="Arial" panose="020B0604020202020204" pitchFamily="34" charset="0"/>
                        </a:rPr>
                        <a:t>1 594 000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1 585 748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0,4 %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Henkilöstökulut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-3 570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-3 807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 dirty="0">
                          <a:effectLst/>
                          <a:latin typeface="Arial" panose="020B0604020202020204" pitchFamily="34" charset="0"/>
                        </a:rPr>
                        <a:t>-2 060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-4 635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21,7 %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Palvelujen ostot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-2 454 527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-2 463 485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 dirty="0">
                          <a:effectLst/>
                          <a:latin typeface="Arial" panose="020B0604020202020204" pitchFamily="34" charset="0"/>
                        </a:rPr>
                        <a:t>-2 400 000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-2 480 677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0,7 %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Sisäisten palvelujen ostot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1" u="none" strike="noStrike" dirty="0">
                          <a:effectLst/>
                          <a:latin typeface="Arial" panose="020B0604020202020204" pitchFamily="34" charset="0"/>
                        </a:rPr>
                        <a:t>-48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i-FI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Avustukset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-7 794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0" u="none" strike="noStrike">
                          <a:effectLst/>
                          <a:latin typeface="Arial" panose="020B0604020202020204" pitchFamily="34" charset="0"/>
                        </a:rPr>
                        <a:t>-7 358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0" i="1" u="none" strike="noStrike">
                          <a:effectLst/>
                          <a:latin typeface="Arial" panose="020B0604020202020204" pitchFamily="34" charset="0"/>
                        </a:rPr>
                        <a:t>-7 358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i-FI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TOIMINTAKULUT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-2 465 891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-2 474 698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1" u="none" strike="noStrike">
                          <a:effectLst/>
                          <a:latin typeface="Arial" panose="020B0604020202020204" pitchFamily="34" charset="0"/>
                        </a:rPr>
                        <a:t>-2 409 466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-2 485 312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0,4 %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229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83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TOIMINTAKATE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-808 211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-895 751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1" u="none" strike="noStrike">
                          <a:effectLst/>
                          <a:latin typeface="Arial" panose="020B0604020202020204" pitchFamily="34" charset="0"/>
                        </a:rPr>
                        <a:t>-815 466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effectLst/>
                          <a:latin typeface="Arial" panose="020B0604020202020204" pitchFamily="34" charset="0"/>
                        </a:rPr>
                        <a:t>-899 564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 dirty="0">
                          <a:effectLst/>
                          <a:latin typeface="Arial" panose="020B0604020202020204" pitchFamily="34" charset="0"/>
                        </a:rPr>
                        <a:t>0,4 %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0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iilinjärven_kunta">
  <a:themeElements>
    <a:clrScheme name="Siilinjärvi">
      <a:dk1>
        <a:sysClr val="windowText" lastClr="000000"/>
      </a:dk1>
      <a:lt1>
        <a:srgbClr val="FFFFFF"/>
      </a:lt1>
      <a:dk2>
        <a:srgbClr val="595959"/>
      </a:dk2>
      <a:lt2>
        <a:srgbClr val="DDDDDD"/>
      </a:lt2>
      <a:accent1>
        <a:srgbClr val="AAAAAA"/>
      </a:accent1>
      <a:accent2>
        <a:srgbClr val="787878"/>
      </a:accent2>
      <a:accent3>
        <a:srgbClr val="FDDD16"/>
      </a:accent3>
      <a:accent4>
        <a:srgbClr val="555555"/>
      </a:accent4>
      <a:accent5>
        <a:srgbClr val="D9D9D9"/>
      </a:accent5>
      <a:accent6>
        <a:srgbClr val="FF9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_Siilinjärven_kunta</Template>
  <TotalTime>4234</TotalTime>
  <Words>158</Words>
  <Application>Microsoft Office PowerPoint</Application>
  <PresentationFormat>Näytössä katseltava diaesitys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Perpetua</vt:lpstr>
      <vt:lpstr>Times New Roman</vt:lpstr>
      <vt:lpstr>_Siilinjärven_kunta</vt:lpstr>
      <vt:lpstr>Joukkoliikenne TA 2019</vt:lpstr>
    </vt:vector>
  </TitlesOfParts>
  <Company>Siilinjärven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ATK-AV-TVT VASTUUHENKILÖ TAPAAMINEN</dc:title>
  <dc:creator>pekka.kauhanen</dc:creator>
  <cp:lastModifiedBy>Pasanen Seija</cp:lastModifiedBy>
  <cp:revision>252</cp:revision>
  <cp:lastPrinted>2015-03-17T10:04:12Z</cp:lastPrinted>
  <dcterms:created xsi:type="dcterms:W3CDTF">2010-05-10T04:56:57Z</dcterms:created>
  <dcterms:modified xsi:type="dcterms:W3CDTF">2018-10-11T07:39:54Z</dcterms:modified>
</cp:coreProperties>
</file>