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</p:sldMasterIdLst>
  <p:notesMasterIdLst>
    <p:notesMasterId r:id="rId10"/>
  </p:notesMasterIdLst>
  <p:sldIdLst>
    <p:sldId id="273" r:id="rId3"/>
    <p:sldId id="339" r:id="rId4"/>
    <p:sldId id="354" r:id="rId5"/>
    <p:sldId id="313" r:id="rId6"/>
    <p:sldId id="358" r:id="rId7"/>
    <p:sldId id="356" r:id="rId8"/>
    <p:sldId id="359" r:id="rId9"/>
  </p:sldIdLst>
  <p:sldSz cx="12192000" cy="6858000"/>
  <p:notesSz cx="6797675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0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  <a:srgbClr val="FFFF66"/>
    <a:srgbClr val="FF7C80"/>
    <a:srgbClr val="FFCC99"/>
    <a:srgbClr val="FF6600"/>
    <a:srgbClr val="FF9900"/>
    <a:srgbClr val="FF9933"/>
    <a:srgbClr val="FF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" y="518"/>
      </p:cViewPr>
      <p:guideLst>
        <p:guide orient="horz" pos="2160"/>
        <p:guide pos="3840"/>
        <p:guide orient="horz"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-laskentataulukko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-laskentataulukko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7317327090409"/>
          <c:y val="5.5340919630112784E-2"/>
          <c:w val="0.60280438963662142"/>
          <c:h val="0.893340300518136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11/2018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LINJA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5X</c:v>
                </c:pt>
                <c:pt idx="6">
                  <c:v>6</c:v>
                </c:pt>
                <c:pt idx="7">
                  <c:v>6X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16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35</c:v>
                </c:pt>
                <c:pt idx="20">
                  <c:v>40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1">
                  <c:v>13</c:v>
                </c:pt>
                <c:pt idx="2">
                  <c:v>10</c:v>
                </c:pt>
                <c:pt idx="3">
                  <c:v>154</c:v>
                </c:pt>
                <c:pt idx="4">
                  <c:v>128</c:v>
                </c:pt>
                <c:pt idx="5">
                  <c:v>34</c:v>
                </c:pt>
                <c:pt idx="6">
                  <c:v>133</c:v>
                </c:pt>
                <c:pt idx="7">
                  <c:v>32</c:v>
                </c:pt>
                <c:pt idx="8">
                  <c:v>110</c:v>
                </c:pt>
                <c:pt idx="9">
                  <c:v>120</c:v>
                </c:pt>
                <c:pt idx="10">
                  <c:v>40</c:v>
                </c:pt>
                <c:pt idx="11">
                  <c:v>107</c:v>
                </c:pt>
                <c:pt idx="12">
                  <c:v>83</c:v>
                </c:pt>
                <c:pt idx="13">
                  <c:v>147</c:v>
                </c:pt>
                <c:pt idx="14">
                  <c:v>40</c:v>
                </c:pt>
                <c:pt idx="15">
                  <c:v>90</c:v>
                </c:pt>
                <c:pt idx="16">
                  <c:v>30</c:v>
                </c:pt>
                <c:pt idx="17">
                  <c:v>32</c:v>
                </c:pt>
                <c:pt idx="18">
                  <c:v>98</c:v>
                </c:pt>
                <c:pt idx="19">
                  <c:v>50</c:v>
                </c:pt>
                <c:pt idx="2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9-4593-96E6-46730FD9899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03/2018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LINJA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5X</c:v>
                </c:pt>
                <c:pt idx="6">
                  <c:v>6</c:v>
                </c:pt>
                <c:pt idx="7">
                  <c:v>6X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16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35</c:v>
                </c:pt>
                <c:pt idx="20">
                  <c:v>40</c:v>
                </c:pt>
              </c:strCache>
            </c:strRef>
          </c:cat>
          <c:val>
            <c:numRef>
              <c:f>Sheet1!$C$2:$C$22</c:f>
              <c:numCache>
                <c:formatCode>0</c:formatCode>
                <c:ptCount val="21"/>
                <c:pt idx="1">
                  <c:v>10</c:v>
                </c:pt>
                <c:pt idx="2">
                  <c:v>10</c:v>
                </c:pt>
                <c:pt idx="3">
                  <c:v>151</c:v>
                </c:pt>
                <c:pt idx="4">
                  <c:v>184</c:v>
                </c:pt>
                <c:pt idx="6">
                  <c:v>129</c:v>
                </c:pt>
                <c:pt idx="8">
                  <c:v>110</c:v>
                </c:pt>
                <c:pt idx="9">
                  <c:v>150</c:v>
                </c:pt>
                <c:pt idx="10">
                  <c:v>40</c:v>
                </c:pt>
                <c:pt idx="11">
                  <c:v>100</c:v>
                </c:pt>
                <c:pt idx="12">
                  <c:v>100</c:v>
                </c:pt>
                <c:pt idx="13">
                  <c:v>139</c:v>
                </c:pt>
                <c:pt idx="14">
                  <c:v>40</c:v>
                </c:pt>
                <c:pt idx="15">
                  <c:v>90</c:v>
                </c:pt>
                <c:pt idx="16">
                  <c:v>30</c:v>
                </c:pt>
                <c:pt idx="17">
                  <c:v>30</c:v>
                </c:pt>
                <c:pt idx="18">
                  <c:v>99</c:v>
                </c:pt>
                <c:pt idx="19">
                  <c:v>60</c:v>
                </c:pt>
                <c:pt idx="2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8-4A0E-8776-AE1138033B3A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12/2017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LINJA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5X</c:v>
                </c:pt>
                <c:pt idx="6">
                  <c:v>6</c:v>
                </c:pt>
                <c:pt idx="7">
                  <c:v>6X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16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29</c:v>
                </c:pt>
                <c:pt idx="17">
                  <c:v>30</c:v>
                </c:pt>
                <c:pt idx="18">
                  <c:v>31</c:v>
                </c:pt>
                <c:pt idx="19">
                  <c:v>35</c:v>
                </c:pt>
                <c:pt idx="20">
                  <c:v>40</c:v>
                </c:pt>
              </c:strCache>
            </c:strRef>
          </c:cat>
          <c:val>
            <c:numRef>
              <c:f>Sheet1!$D$2:$D$22</c:f>
              <c:numCache>
                <c:formatCode>0</c:formatCode>
                <c:ptCount val="21"/>
                <c:pt idx="1">
                  <c:v>10</c:v>
                </c:pt>
                <c:pt idx="2">
                  <c:v>10</c:v>
                </c:pt>
                <c:pt idx="3">
                  <c:v>118</c:v>
                </c:pt>
                <c:pt idx="4">
                  <c:v>150</c:v>
                </c:pt>
                <c:pt idx="6">
                  <c:v>118</c:v>
                </c:pt>
                <c:pt idx="8">
                  <c:v>80</c:v>
                </c:pt>
                <c:pt idx="9">
                  <c:v>143</c:v>
                </c:pt>
                <c:pt idx="10">
                  <c:v>37</c:v>
                </c:pt>
                <c:pt idx="11">
                  <c:v>102</c:v>
                </c:pt>
                <c:pt idx="12">
                  <c:v>95</c:v>
                </c:pt>
                <c:pt idx="13">
                  <c:v>109</c:v>
                </c:pt>
                <c:pt idx="14">
                  <c:v>38</c:v>
                </c:pt>
                <c:pt idx="15">
                  <c:v>80</c:v>
                </c:pt>
                <c:pt idx="16">
                  <c:v>30</c:v>
                </c:pt>
                <c:pt idx="17">
                  <c:v>38</c:v>
                </c:pt>
                <c:pt idx="18">
                  <c:v>94</c:v>
                </c:pt>
                <c:pt idx="19">
                  <c:v>55</c:v>
                </c:pt>
                <c:pt idx="2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D-4E14-9E41-746009B2F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2746891222986843"/>
          <c:y val="0.80240888080259676"/>
          <c:w val="0.22257128709579771"/>
          <c:h val="0.1277918113305844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4347954252819"/>
          <c:y val="5.7273362642469287E-2"/>
          <c:w val="0.53216808363579815"/>
          <c:h val="0.8226243536268071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11/2018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1">
                  <c:v>23</c:v>
                </c:pt>
                <c:pt idx="2">
                  <c:v>274</c:v>
                </c:pt>
                <c:pt idx="3">
                  <c:v>507</c:v>
                </c:pt>
                <c:pt idx="4">
                  <c:v>467</c:v>
                </c:pt>
                <c:pt idx="5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03/2018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1">
                  <c:v>20</c:v>
                </c:pt>
                <c:pt idx="2">
                  <c:v>301</c:v>
                </c:pt>
                <c:pt idx="3">
                  <c:v>493</c:v>
                </c:pt>
                <c:pt idx="4">
                  <c:v>469</c:v>
                </c:pt>
                <c:pt idx="5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8-4FA9-86B6-29F6B9BEC53D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12/2017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SOPIMUS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1">
                  <c:v>20</c:v>
                </c:pt>
                <c:pt idx="2">
                  <c:v>281</c:v>
                </c:pt>
                <c:pt idx="3">
                  <c:v>415</c:v>
                </c:pt>
                <c:pt idx="4">
                  <c:v>424</c:v>
                </c:pt>
                <c:pt idx="5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24-48EC-B81C-2B9ED20E8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999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5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00"/>
        <c:minorUnit val="5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79135481615838965"/>
          <c:y val="0.75705400647392396"/>
          <c:w val="0.20864518384161035"/>
          <c:h val="0.12347497697071266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73368285527749"/>
          <c:y val="3.2701172815439827E-2"/>
          <c:w val="0.43556070696102184"/>
          <c:h val="0.89280902926521166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kpl 11/2018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1">
                  <c:v>1014</c:v>
                </c:pt>
                <c:pt idx="2">
                  <c:v>385</c:v>
                </c:pt>
                <c:pt idx="4">
                  <c:v>439</c:v>
                </c:pt>
                <c:pt idx="5">
                  <c:v>500</c:v>
                </c:pt>
                <c:pt idx="6">
                  <c:v>373</c:v>
                </c:pt>
                <c:pt idx="7">
                  <c:v>164</c:v>
                </c:pt>
                <c:pt idx="9">
                  <c:v>1274</c:v>
                </c:pt>
                <c:pt idx="10">
                  <c:v>107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D4A-B7C8-42954C0F661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kpl 03/2018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Sheet1!$C$2:$C$13</c:f>
              <c:numCache>
                <c:formatCode>0</c:formatCode>
                <c:ptCount val="12"/>
                <c:pt idx="1">
                  <c:v>990</c:v>
                </c:pt>
                <c:pt idx="2">
                  <c:v>423</c:v>
                </c:pt>
                <c:pt idx="4">
                  <c:v>558</c:v>
                </c:pt>
                <c:pt idx="5">
                  <c:v>528</c:v>
                </c:pt>
                <c:pt idx="6">
                  <c:v>328</c:v>
                </c:pt>
                <c:pt idx="7">
                  <c:v>91</c:v>
                </c:pt>
                <c:pt idx="9">
                  <c:v>1276</c:v>
                </c:pt>
                <c:pt idx="10">
                  <c:v>109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6-4C6F-8AEE-1FA0F9D191EB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kpl 12/2017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SUKUPUOLI</c:v>
                </c:pt>
                <c:pt idx="1">
                  <c:v>Nainen</c:v>
                </c:pt>
                <c:pt idx="2">
                  <c:v>Mies</c:v>
                </c:pt>
                <c:pt idx="3">
                  <c:v>IKÄ</c:v>
                </c:pt>
                <c:pt idx="4">
                  <c:v>15-24 vuotta</c:v>
                </c:pt>
                <c:pt idx="5">
                  <c:v>25-44 vuotta</c:v>
                </c:pt>
                <c:pt idx="6">
                  <c:v>45-64 vuotta</c:v>
                </c:pt>
                <c:pt idx="7">
                  <c:v>65 vuotta tai vanhempi</c:v>
                </c:pt>
                <c:pt idx="8">
                  <c:v>KOTIKUNTA</c:v>
                </c:pt>
                <c:pt idx="9">
                  <c:v>Kuopio</c:v>
                </c:pt>
                <c:pt idx="10">
                  <c:v>Siilinjärvi</c:v>
                </c:pt>
                <c:pt idx="11">
                  <c:v>Muu</c:v>
                </c:pt>
              </c:strCache>
            </c:strRef>
          </c:cat>
          <c:val>
            <c:numRef>
              <c:f>Sheet1!$D$2:$D$13</c:f>
              <c:numCache>
                <c:formatCode>0</c:formatCode>
                <c:ptCount val="12"/>
                <c:pt idx="1">
                  <c:v>859</c:v>
                </c:pt>
                <c:pt idx="2">
                  <c:v>393</c:v>
                </c:pt>
                <c:pt idx="4">
                  <c:v>525</c:v>
                </c:pt>
                <c:pt idx="5">
                  <c:v>424</c:v>
                </c:pt>
                <c:pt idx="6">
                  <c:v>299</c:v>
                </c:pt>
                <c:pt idx="7">
                  <c:v>110</c:v>
                </c:pt>
                <c:pt idx="9">
                  <c:v>1131</c:v>
                </c:pt>
                <c:pt idx="10">
                  <c:v>87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B-4F6A-A8D8-91ECF125C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500"/>
      </c:valAx>
      <c:spPr>
        <a:noFill/>
        <a:ln w="25371">
          <a:noFill/>
        </a:ln>
      </c:spPr>
    </c:plotArea>
    <c:legend>
      <c:legendPos val="r"/>
      <c:layout>
        <c:manualLayout>
          <c:xMode val="edge"/>
          <c:yMode val="edge"/>
          <c:x val="0.81392722684643126"/>
          <c:y val="0.78203270776877709"/>
          <c:w val="0.18052932709680963"/>
          <c:h val="0.16094609619799866"/>
        </c:manualLayout>
      </c:layout>
      <c:overlay val="0"/>
      <c:txPr>
        <a:bodyPr/>
        <a:lstStyle/>
        <a:p>
          <a:pPr>
            <a:defRPr sz="16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(11/2018)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409005062793688"/>
          <c:y val="1.63194425322487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45</c:v>
                </c:pt>
                <c:pt idx="1">
                  <c:v>48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48</c:v>
                </c:pt>
                <c:pt idx="1">
                  <c:v>36</c:v>
                </c:pt>
                <c:pt idx="2">
                  <c:v>44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61-4A07-9C96-4E5E3E03CB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EB-4DAB-AD6E-2736C96DEA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61-4A07-9C96-4E5E3E03CB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91352985626849947"/>
          <c:h val="7.016492592943472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98007994725818"/>
          <c:y val="9.3881585831272749E-2"/>
          <c:w val="0.72133644091742266"/>
          <c:h val="0.7745717752579628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11/2018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4.3600000000000003</c:v>
                </c:pt>
                <c:pt idx="1">
                  <c:v>4.29</c:v>
                </c:pt>
                <c:pt idx="2">
                  <c:v>4.22</c:v>
                </c:pt>
                <c:pt idx="3">
                  <c:v>4.1900000000000004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03/2018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4.33</c:v>
                </c:pt>
                <c:pt idx="1">
                  <c:v>4.16</c:v>
                </c:pt>
                <c:pt idx="2">
                  <c:v>4.18</c:v>
                </c:pt>
                <c:pt idx="3">
                  <c:v>4.07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B-4E14-8E79-CE16D2B4F3E7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12/2017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Kuljettajan ajotapa</c:v>
                </c:pt>
                <c:pt idx="1">
                  <c:v>Vuoron täsmällisyys</c:v>
                </c:pt>
                <c:pt idx="2">
                  <c:v>Kuljettajan ystävällisyys</c:v>
                </c:pt>
                <c:pt idx="3">
                  <c:v>Linja-auton siisteys ja matkustusmukavuus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4.3408239700374542</c:v>
                </c:pt>
                <c:pt idx="1">
                  <c:v>4.1527464258841187</c:v>
                </c:pt>
                <c:pt idx="2">
                  <c:v>4.2016430171770001</c:v>
                </c:pt>
                <c:pt idx="3">
                  <c:v>4.1096296296296257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F-417D-886D-1D317ED1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5.7380532691183705E-2"/>
          <c:y val="0.94225505691612099"/>
          <c:w val="0.94261946730881629"/>
          <c:h val="4.4938861751008266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fi-FI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r>
              <a:rPr lang="fi-FI" sz="2000" b="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kysymykseen vastanneista (11/2018)</a:t>
            </a:r>
            <a:endParaRPr lang="fi-FI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37077164229334941"/>
          <c:y val="1.86507914654271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747309215037038"/>
          <c:y val="0.10249711334945084"/>
          <c:w val="0.59905252909747642"/>
          <c:h val="0.763728983440079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Erittäin hyvä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68</c:v>
                </c:pt>
                <c:pt idx="1">
                  <c:v>45</c:v>
                </c:pt>
                <c:pt idx="2">
                  <c:v>43</c:v>
                </c:pt>
                <c:pt idx="3">
                  <c:v>33</c:v>
                </c:pt>
                <c:pt idx="4">
                  <c:v>22</c:v>
                </c:pt>
                <c:pt idx="5">
                  <c:v>28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1-49BD-95E6-3639610BED85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Melko hyvä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27</c:v>
                </c:pt>
                <c:pt idx="1">
                  <c:v>44</c:v>
                </c:pt>
                <c:pt idx="2">
                  <c:v>39</c:v>
                </c:pt>
                <c:pt idx="3">
                  <c:v>47</c:v>
                </c:pt>
                <c:pt idx="4">
                  <c:v>63</c:v>
                </c:pt>
                <c:pt idx="5">
                  <c:v>47</c:v>
                </c:pt>
                <c:pt idx="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31-49BD-95E6-3639610BED85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Keskinkertainen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Sheet1!$E$2:$E$8</c:f>
              <c:numCache>
                <c:formatCode>0</c:formatCode>
                <c:ptCount val="7"/>
                <c:pt idx="0">
                  <c:v>4</c:v>
                </c:pt>
                <c:pt idx="1">
                  <c:v>9</c:v>
                </c:pt>
                <c:pt idx="2">
                  <c:v>14</c:v>
                </c:pt>
                <c:pt idx="3">
                  <c:v>17</c:v>
                </c:pt>
                <c:pt idx="4">
                  <c:v>13</c:v>
                </c:pt>
                <c:pt idx="5">
                  <c:v>21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31-49BD-95E6-3639610BED85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Melko huono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66-4B5C-B363-6AD77AA030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Sheet1!$F$2:$F$8</c:f>
              <c:numCache>
                <c:formatCode>0</c:formatCode>
                <c:ptCount val="7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31-49BD-95E6-3639610BED85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Erittäin huono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Sheet1!$B$2:$B$8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Sheet1!$G$2:$G$8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531-49BD-95E6-3639610BE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0306064"/>
        <c:axId val="440306456"/>
      </c:barChart>
      <c:catAx>
        <c:axId val="44030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rgbClr val="FFFFFF">
                <a:lumMod val="85000"/>
              </a:srgb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456"/>
        <c:crosses val="autoZero"/>
        <c:auto val="1"/>
        <c:lblAlgn val="ctr"/>
        <c:lblOffset val="100"/>
        <c:noMultiLvlLbl val="0"/>
      </c:catAx>
      <c:valAx>
        <c:axId val="440306456"/>
        <c:scaling>
          <c:orientation val="minMax"/>
          <c:max val="1"/>
        </c:scaling>
        <c:delete val="0"/>
        <c:axPos val="t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1"/>
        <c:majorTickMark val="out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44030606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6.9162815222662585E-2"/>
          <c:y val="0.92850819605902379"/>
          <c:w val="0.91352985626849947"/>
          <c:h val="7.016492592943472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441543845951972E-2"/>
          <c:y val="9.6212934764451155E-2"/>
          <c:w val="0.72133644091742266"/>
          <c:h val="0.7815658220574980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KA 11/2018</c:v>
                </c:pt>
              </c:strCache>
            </c:strRef>
          </c:tx>
          <c:spPr>
            <a:solidFill>
              <a:srgbClr val="F49600"/>
            </a:solidFill>
            <a:ln>
              <a:noFill/>
            </a:ln>
          </c:spPr>
          <c:invertIfNegative val="0"/>
          <c:dLbls>
            <c:numFmt formatCode="#,##0.00" sourceLinked="0"/>
            <c:spPr>
              <a:noFill/>
              <a:ln w="253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4.63</c:v>
                </c:pt>
                <c:pt idx="1">
                  <c:v>4.33</c:v>
                </c:pt>
                <c:pt idx="2">
                  <c:v>4.21</c:v>
                </c:pt>
                <c:pt idx="3">
                  <c:v>4.09</c:v>
                </c:pt>
                <c:pt idx="4">
                  <c:v>4.0599999999999996</c:v>
                </c:pt>
                <c:pt idx="5">
                  <c:v>3.97</c:v>
                </c:pt>
                <c:pt idx="6">
                  <c:v>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70-4A0A-8982-3D15DAEB7EB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KA 03/2018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Sheet1!$C$2:$C$8</c:f>
              <c:numCache>
                <c:formatCode>0.00</c:formatCode>
                <c:ptCount val="7"/>
                <c:pt idx="1">
                  <c:v>4.1900000000000004</c:v>
                </c:pt>
                <c:pt idx="3">
                  <c:v>3.95</c:v>
                </c:pt>
                <c:pt idx="4">
                  <c:v>4.01</c:v>
                </c:pt>
                <c:pt idx="5">
                  <c:v>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C7-493C-8563-0EA8D97605AF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KA 12/2017</c:v>
                </c:pt>
              </c:strCache>
            </c:strRef>
          </c:tx>
          <c:spPr>
            <a:solidFill>
              <a:srgbClr val="FFCC6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Joukkoliikenteen yhteiskunnallinen merkitys</c:v>
                </c:pt>
                <c:pt idx="1">
                  <c:v>Tiedon saatavuus aikatauluista ja reiteistä</c:v>
                </c:pt>
                <c:pt idx="2">
                  <c:v>Oma joukkoliikenneuskollisuus</c:v>
                </c:pt>
                <c:pt idx="3">
                  <c:v>Lipputuotteet ja niiden ostaminen</c:v>
                </c:pt>
                <c:pt idx="4">
                  <c:v>Yleisarvosana joukkoliikenteelle</c:v>
                </c:pt>
                <c:pt idx="5">
                  <c:v>Reitit ja aikataulu</c:v>
                </c:pt>
                <c:pt idx="6">
                  <c:v>Vastine rahoille</c:v>
                </c:pt>
              </c:strCache>
            </c:strRef>
          </c:cat>
          <c:val>
            <c:numRef>
              <c:f>Sheet1!$D$2:$D$8</c:f>
              <c:numCache>
                <c:formatCode>0.00</c:formatCode>
                <c:ptCount val="7"/>
                <c:pt idx="1">
                  <c:v>4.2047302291204769</c:v>
                </c:pt>
                <c:pt idx="3">
                  <c:v>3.9741444866920212</c:v>
                </c:pt>
                <c:pt idx="4">
                  <c:v>4.0066666666666615</c:v>
                </c:pt>
                <c:pt idx="5">
                  <c:v>3.8851000741289856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4F-4062-81A1-2483884A07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939008"/>
        <c:axId val="1"/>
      </c:barChart>
      <c:catAx>
        <c:axId val="159939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"/>
          <c:min val="1"/>
        </c:scaling>
        <c:delete val="0"/>
        <c:axPos val="t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fi-FI"/>
          </a:p>
        </c:txPr>
        <c:crossAx val="159939008"/>
        <c:crosses val="autoZero"/>
        <c:crossBetween val="between"/>
        <c:majorUnit val="1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2.1730690182380542E-2"/>
          <c:y val="0.94107304464992136"/>
          <c:w val="0.94136553823985225"/>
          <c:h val="3.9748088621728246E-2"/>
        </c:manualLayout>
      </c:layout>
      <c:overlay val="0"/>
      <c:txPr>
        <a:bodyPr/>
        <a:lstStyle/>
        <a:p>
          <a:pPr>
            <a:defRPr sz="1100"/>
          </a:pPr>
          <a:endParaRPr lang="fi-FI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98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ABFE28-DF49-4FD7-8F63-ED88D7417596}" type="datetimeFigureOut">
              <a:rPr lang="fi-FI"/>
              <a:pPr>
                <a:defRPr/>
              </a:pPr>
              <a:t>20.11.2018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F354F9-9065-4B2E-8873-5080D20944B2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57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5C8F4-A860-45F3-A406-FE5D9E46C24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98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/>
          <p:nvPr userDrawn="1"/>
        </p:nvSpPr>
        <p:spPr>
          <a:xfrm>
            <a:off x="909638" y="2605088"/>
            <a:ext cx="8991600" cy="2390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dirty="0">
                <a:solidFill>
                  <a:schemeClr val="bg1"/>
                </a:solidFill>
                <a:latin typeface="+mj-lt"/>
              </a:rPr>
              <a:t>Hiilikatu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sz="1200" dirty="0">
              <a:solidFill>
                <a:schemeClr val="bg1"/>
              </a:solidFill>
              <a:latin typeface="+mj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7517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5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46600" y="429684"/>
            <a:ext cx="6953251" cy="554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7157DA-461B-40C6-8BF8-3219B2AB8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01486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17E250BA-EE82-4353-BD02-659A751C2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85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_3riiviä_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orang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7" y="140227"/>
            <a:ext cx="11704320" cy="1277412"/>
          </a:xfrm>
        </p:spPr>
        <p:txBody>
          <a:bodyPr anchor="t"/>
          <a:lstStyle>
            <a:lvl1pPr>
              <a:lnSpc>
                <a:spcPct val="110000"/>
              </a:lnSpc>
              <a:defRPr sz="3200" b="1" i="0" spc="27">
                <a:latin typeface="+mj-lt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7" y="1600203"/>
            <a:ext cx="11704320" cy="4675700"/>
          </a:xfrm>
        </p:spPr>
        <p:txBody>
          <a:bodyPr/>
          <a:lstStyle>
            <a:lvl1pPr marL="457189" indent="-457189">
              <a:buClr>
                <a:schemeClr val="accent6"/>
              </a:buClr>
              <a:buFont typeface="Wingdings" charset="2"/>
              <a:buChar char="§"/>
              <a:defRPr sz="2400"/>
            </a:lvl1pPr>
            <a:lvl2pPr marL="990575" indent="-380990">
              <a:buClr>
                <a:schemeClr val="accent6"/>
              </a:buClr>
              <a:buFont typeface="Wingdings" charset="2"/>
              <a:buChar char="§"/>
              <a:defRPr sz="2133"/>
            </a:lvl2pPr>
            <a:lvl3pPr marL="1523962" indent="-304792">
              <a:buClr>
                <a:schemeClr val="accent6"/>
              </a:buClr>
              <a:buFont typeface="Wingdings" charset="2"/>
              <a:buChar char="§"/>
              <a:defRPr sz="1867"/>
            </a:lvl3pPr>
            <a:lvl4pPr marL="2133547" indent="-304792">
              <a:buClr>
                <a:schemeClr val="accent6"/>
              </a:buClr>
              <a:buFont typeface="Wingdings" charset="2"/>
              <a:buChar char="§"/>
              <a:defRPr sz="1600"/>
            </a:lvl4pPr>
            <a:lvl5pPr marL="2743131" indent="-304792">
              <a:buClr>
                <a:schemeClr val="accent6"/>
              </a:buClr>
              <a:buFont typeface="Wingdings" charset="2"/>
              <a:buChar char="§"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B00CAFA-F63A-42CF-9637-AA0E27307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08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sisält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9212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766739" y="273050"/>
            <a:ext cx="6147833" cy="6083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E3D6F233-263D-42BE-B34F-B89B37EA8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3855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77C37D4-9FFF-426E-8FCB-4C2B1C70663B}" type="slidenum">
              <a:rPr lang="en-US" sz="16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227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CE12E357-BA5F-4B64-BD60-9EC194F718D0}" type="datetimeFigureOut">
              <a:rPr lang="en-US"/>
              <a:pPr>
                <a:defRPr/>
              </a:pPr>
              <a:t>11/20/2018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80A648E4-F430-4618-9524-BE5D9CD4F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432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463550" y="5434013"/>
            <a:ext cx="4845050" cy="749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4267" dirty="0">
                <a:solidFill>
                  <a:srgbClr val="FFFFFF"/>
                </a:solidFill>
                <a:latin typeface="Arial"/>
                <a:cs typeface="Arial"/>
              </a:rPr>
              <a:t>Ollaan yhteydessä!</a:t>
            </a:r>
            <a:endParaRPr lang="fi-FI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1" name="Picture 5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/>
          </p:nvPr>
        </p:nvSpPr>
        <p:spPr>
          <a:xfrm>
            <a:off x="5271911" y="5639113"/>
            <a:ext cx="6411579" cy="48094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F51AC3-5415-4447-A014-D5BEE3F14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5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SISÄLTÖÄ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noProof="0"/>
              <a:t>Click to edit Master title style</a:t>
            </a:r>
            <a:endParaRPr lang="fi-FI" noProof="0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tx1"/>
              </a:buCl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2133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defRPr sz="2133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133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defRPr sz="2133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DF404D7-AFDC-4D09-AB7D-D40544113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2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7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8079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354199" y="429688"/>
            <a:ext cx="7549287" cy="5926667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F22B7535-2FF4-4C9B-8C4C-2E570B3672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810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two columns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4159250" y="430213"/>
            <a:ext cx="60325" cy="59388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pic>
        <p:nvPicPr>
          <p:cNvPr id="6" name="Picture 9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8" y="429492"/>
            <a:ext cx="3539831" cy="1245515"/>
          </a:xfrm>
        </p:spPr>
        <p:txBody>
          <a:bodyPr anchor="t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8"/>
            <a:ext cx="3606800" cy="3767667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72" y="429496"/>
            <a:ext cx="7551613" cy="5926856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39C862-BB6C-4F29-BDE7-6F5738072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534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lback intro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3"/>
          <p:cNvSpPr txBox="1">
            <a:spLocks noChangeArrowheads="1"/>
          </p:cNvSpPr>
          <p:nvPr userDrawn="1"/>
        </p:nvSpPr>
        <p:spPr bwMode="auto">
          <a:xfrm>
            <a:off x="8004175" y="6375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i-FI" altLang="fi-FI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272" y="498901"/>
            <a:ext cx="4898469" cy="3855145"/>
          </a:xfrm>
        </p:spPr>
        <p:txBody>
          <a:bodyPr anchor="t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0E6D616-4CAA-4476-90DC-A88160EAF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267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697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eelback_group_logo_slogan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471613"/>
            <a:ext cx="162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/>
          <a:lstStyle>
            <a:lvl1pPr algn="r">
              <a:defRPr sz="3200"/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6E3375-CED2-46A9-8EB1-6DB7BE384A14}" type="datetimeFigureOut">
              <a:rPr lang="en-US"/>
              <a:pPr>
                <a:defRPr/>
              </a:pPr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813AAE-F787-4A94-B19A-B96DE845B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0522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tuo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63063" y="90487"/>
            <a:ext cx="12042156" cy="61039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taustalle napauttamalla otsikon alapuolella näkyvää kuva-ikonia (vuoret ja aurinko). Jos kuva on eri mallinen kuin tämä kuvalle varattu alue, joudut muokkaamaan kuvan kokoa.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1988841"/>
            <a:ext cx="10989733" cy="1224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139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67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499853" y="6464600"/>
            <a:ext cx="10501216" cy="20876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67" b="0" baseline="0">
                <a:solidFill>
                  <a:schemeClr val="tx2"/>
                </a:solidFill>
                <a:effectLst/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Kirjoita tähän yhtiö, liiketoimintasegmentti tai toiminto esim. Varallisuudenhoito</a:t>
            </a:r>
          </a:p>
        </p:txBody>
      </p:sp>
    </p:spTree>
    <p:extLst>
      <p:ext uri="{BB962C8B-B14F-4D97-AF65-F5344CB8AC3E}">
        <p14:creationId xmlns:p14="http://schemas.microsoft.com/office/powerpoint/2010/main" val="3109529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tuo oma kuva_nimille paik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63063" y="90487"/>
            <a:ext cx="12042156" cy="610393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taustalle napauttamalla otsikon alapuolella näkyvää kuva-ikonia (vuoret ja aurinko). Jos kuva on eri mallinen kuin tämä kuvalle varattu alue, joudut muokkaamaan kuvan kokoa.</a:t>
            </a:r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601135" y="1988841"/>
            <a:ext cx="10989733" cy="12241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Kansilehti, kuvalla</a:t>
            </a:r>
          </a:p>
        </p:txBody>
      </p:sp>
      <p:sp>
        <p:nvSpPr>
          <p:cNvPr id="7" name="Tekstin paikkamerkki 4"/>
          <p:cNvSpPr>
            <a:spLocks noGrp="1"/>
          </p:cNvSpPr>
          <p:nvPr>
            <p:ph type="body" sz="quarter" idx="15" hasCustomPrompt="1"/>
          </p:nvPr>
        </p:nvSpPr>
        <p:spPr>
          <a:xfrm>
            <a:off x="499853" y="6464600"/>
            <a:ext cx="10501216" cy="208763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 marL="0" indent="0">
              <a:buNone/>
              <a:defRPr sz="1867" b="0" baseline="0">
                <a:solidFill>
                  <a:schemeClr val="tx2"/>
                </a:solidFill>
                <a:effectLst/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Kirjoita tähän yhtiö, liiketoimintasegmentti tai toiminto esim. Varallisuudenhoito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594785" y="4439213"/>
            <a:ext cx="3645636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1" baseline="0">
                <a:solidFill>
                  <a:schemeClr val="tx2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94785" y="4773149"/>
            <a:ext cx="3645636" cy="11874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17641" y="4439213"/>
            <a:ext cx="3645636" cy="336000"/>
          </a:xfrm>
        </p:spPr>
        <p:txBody>
          <a:bodyPr tIns="0" bIns="0" anchor="b">
            <a:noAutofit/>
          </a:bodyPr>
          <a:lstStyle>
            <a:lvl1pPr marL="0" indent="0">
              <a:buNone/>
              <a:defRPr sz="2133" b="1">
                <a:solidFill>
                  <a:schemeClr val="tx2"/>
                </a:solidFill>
              </a:defRPr>
            </a:lvl1pPr>
            <a:lvl2pPr marL="0" indent="0">
              <a:buNone/>
              <a:defRPr sz="2133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fi-FI" dirty="0"/>
              <a:t>Otsikko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4517641" y="4773149"/>
            <a:ext cx="3645636" cy="118745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err="1"/>
              <a:t>Nimi</a:t>
            </a:r>
            <a:r>
              <a:rPr lang="en-US" dirty="0"/>
              <a:t>/</a:t>
            </a:r>
            <a:r>
              <a:rPr lang="en-US" dirty="0" err="1"/>
              <a:t>nimet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62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tuo om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84667" y="90487"/>
            <a:ext cx="12020552" cy="457200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napauttamalla ohessa näkyvää kuva-ikonia (vuoret ja aurinko). Jos kuva on eri mallinen kuin tämä kuvalle varattu alue, joudut muokkaamaan kuvan kokoa.</a:t>
            </a:r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595620" y="4971600"/>
            <a:ext cx="10975016" cy="936000"/>
          </a:xfrm>
        </p:spPr>
        <p:txBody>
          <a:bodyPr anchor="ctr">
            <a:noAutofit/>
          </a:bodyPr>
          <a:lstStyle>
            <a:lvl1pPr algn="ctr">
              <a:defRPr sz="4267">
                <a:solidFill>
                  <a:srgbClr val="FF6A10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0568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SISÄLLYSLUETTELO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chemeClr val="tx2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040340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4971" y="1600202"/>
            <a:ext cx="10992000" cy="45952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3827388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90560" y="1600202"/>
            <a:ext cx="5384800" cy="45952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7335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180000">
            <a:spAutoFit/>
          </a:bodyPr>
          <a:lstStyle>
            <a:lvl1pPr marL="0" indent="0">
              <a:lnSpc>
                <a:spcPts val="2533"/>
              </a:lnSpc>
              <a:spcBef>
                <a:spcPts val="0"/>
              </a:spcBef>
              <a:spcAft>
                <a:spcPts val="1600"/>
              </a:spcAft>
              <a:buFont typeface="Arial" pitchFamily="34" charset="0"/>
              <a:buNone/>
              <a:defRPr sz="3200">
                <a:solidFill>
                  <a:schemeClr val="tx2"/>
                </a:solidFill>
              </a:defRPr>
            </a:lvl1pPr>
            <a:lvl2pPr marL="716982" indent="-380990">
              <a:buFont typeface="Arial" pitchFamily="34" charset="0"/>
              <a:buChar char="•"/>
              <a:defRPr sz="3200"/>
            </a:lvl2pPr>
            <a:lvl3pPr marL="1052974" indent="-380990">
              <a:buFont typeface="Arial" pitchFamily="34" charset="0"/>
              <a:buChar char="•"/>
              <a:defRPr sz="3200"/>
            </a:lvl3pPr>
            <a:lvl4pPr marL="1388965" indent="-380990">
              <a:buFont typeface="Arial" pitchFamily="34" charset="0"/>
              <a:buChar char="•"/>
              <a:defRPr sz="3200"/>
            </a:lvl4pPr>
            <a:lvl5pPr marL="1724957" indent="-380990">
              <a:buFont typeface="Arial" pitchFamily="34" charset="0"/>
              <a:buChar char="•"/>
              <a:defRPr sz="3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3420274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8183164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597251" y="1582569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7929292" y="6421220"/>
            <a:ext cx="749285" cy="365125"/>
          </a:xfrm>
          <a:prstGeom prst="rect">
            <a:avLst/>
          </a:prstGeom>
        </p:spPr>
        <p:txBody>
          <a:bodyPr/>
          <a:lstStyle/>
          <a:p>
            <a:fld id="{8D1B126F-9180-4892-9251-906FFB152D28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430053"/>
            <a:ext cx="7429495" cy="3898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rgbClr val="464646"/>
                </a:solidFill>
              </a:defRPr>
            </a:lvl1pPr>
          </a:lstStyle>
          <a:p>
            <a:r>
              <a:rPr lang="fi-FI" dirty="0"/>
              <a:t>Ryhmätason HA asiakassuhdetutkimus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1"/>
          </p:nvPr>
        </p:nvSpPr>
        <p:spPr>
          <a:xfrm>
            <a:off x="6165871" y="1595125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idx="12"/>
          </p:nvPr>
        </p:nvSpPr>
        <p:spPr>
          <a:xfrm>
            <a:off x="621266" y="3953216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4" name="Sisällön paikkamerkki 2"/>
          <p:cNvSpPr>
            <a:spLocks noGrp="1"/>
          </p:cNvSpPr>
          <p:nvPr>
            <p:ph idx="13"/>
          </p:nvPr>
        </p:nvSpPr>
        <p:spPr>
          <a:xfrm>
            <a:off x="6189885" y="3944382"/>
            <a:ext cx="5412332" cy="22376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78566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2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84971" y="1535115"/>
            <a:ext cx="538691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4971" y="2348881"/>
            <a:ext cx="538691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348879"/>
            <a:ext cx="5389033" cy="3846605"/>
          </a:xfrm>
          <a:prstGeom prst="rect">
            <a:avLst/>
          </a:prstGeom>
          <a:noFill/>
        </p:spPr>
        <p:txBody>
          <a:bodyPr lIns="18000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25307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4A1A140-571B-468B-B047-F861B327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5816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3 sisältöä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31371" y="1535115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1371" y="2348881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5" name="Tekstin paikkamerkki 2"/>
          <p:cNvSpPr>
            <a:spLocks noGrp="1"/>
          </p:cNvSpPr>
          <p:nvPr>
            <p:ph type="body" idx="12"/>
          </p:nvPr>
        </p:nvSpPr>
        <p:spPr>
          <a:xfrm>
            <a:off x="4225355" y="1525403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225355" y="2339169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2"/>
          <p:cNvSpPr>
            <a:spLocks noGrp="1"/>
          </p:cNvSpPr>
          <p:nvPr>
            <p:ph type="body" idx="14"/>
          </p:nvPr>
        </p:nvSpPr>
        <p:spPr>
          <a:xfrm>
            <a:off x="8011189" y="1525403"/>
            <a:ext cx="3686827" cy="81376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rgbClr val="FF6A10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011189" y="2339169"/>
            <a:ext cx="3686827" cy="38466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3552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ÖT 2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84971" y="1524001"/>
            <a:ext cx="5386917" cy="46718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1524002"/>
            <a:ext cx="5389033" cy="4671847"/>
          </a:xfrm>
          <a:prstGeom prst="rect">
            <a:avLst/>
          </a:prstGeom>
          <a:noFill/>
        </p:spPr>
        <p:txBody>
          <a:bodyPr lIns="180000"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2673955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ÖT 3 vierekkä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9336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5992" y="1556793"/>
            <a:ext cx="3665805" cy="4643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>
          <a:xfrm>
            <a:off x="11442715" y="4700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84854" y="6382935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6" name="Sisällön paikkamerkki 3"/>
          <p:cNvSpPr>
            <a:spLocks noGrp="1"/>
          </p:cNvSpPr>
          <p:nvPr>
            <p:ph sz="half" idx="13"/>
          </p:nvPr>
        </p:nvSpPr>
        <p:spPr>
          <a:xfrm>
            <a:off x="4397925" y="1556794"/>
            <a:ext cx="3665805" cy="4633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Sisällön paikkamerkki 3"/>
          <p:cNvSpPr>
            <a:spLocks noGrp="1"/>
          </p:cNvSpPr>
          <p:nvPr>
            <p:ph sz="half" idx="15"/>
          </p:nvPr>
        </p:nvSpPr>
        <p:spPr>
          <a:xfrm>
            <a:off x="8190835" y="1556794"/>
            <a:ext cx="3665805" cy="46339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33">
                <a:solidFill>
                  <a:schemeClr val="tx2"/>
                </a:solidFill>
              </a:defRPr>
            </a:lvl1pPr>
            <a:lvl2pPr>
              <a:defRPr sz="2133">
                <a:solidFill>
                  <a:schemeClr val="tx2"/>
                </a:solidFill>
              </a:defRPr>
            </a:lvl2pPr>
            <a:lvl3pPr>
              <a:defRPr sz="2133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46330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lähes ko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01133" y="548679"/>
            <a:ext cx="10977283" cy="564680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Koko sivun tekstiä, tai liitä kaavio Excelistä, tuo kuva, filmi…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4174974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8295339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376587" y="6427390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Picture 6" descr="feelback_logo_oran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7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2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ISÄLTÖÄ allekk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2"/>
          </p:nvPr>
        </p:nvSpPr>
        <p:spPr>
          <a:xfrm>
            <a:off x="586816" y="1484313"/>
            <a:ext cx="10992000" cy="2412000"/>
          </a:xfrm>
          <a:prstGeom prst="rect">
            <a:avLst/>
          </a:prstGeom>
          <a:solidFill>
            <a:srgbClr val="C8C8C8"/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586816" y="3987931"/>
            <a:ext cx="10992000" cy="2196000"/>
          </a:xfrm>
          <a:prstGeom prst="rect">
            <a:avLst/>
          </a:prstGeom>
          <a:solidFill>
            <a:srgbClr val="C8C8C8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2398059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1"/>
          </p:nvPr>
        </p:nvSpPr>
        <p:spPr>
          <a:xfrm>
            <a:off x="586817" y="1484025"/>
            <a:ext cx="10992000" cy="1044000"/>
          </a:xfrm>
          <a:prstGeom prst="rect">
            <a:avLst/>
          </a:prstGeom>
        </p:spPr>
        <p:txBody>
          <a:bodyPr/>
          <a:lstStyle>
            <a:lvl1pPr marL="335992" indent="-335992">
              <a:buFont typeface="Arial" pitchFamily="34" charset="0"/>
              <a:buChar char="•"/>
              <a:defRPr sz="2400" b="0">
                <a:solidFill>
                  <a:srgbClr val="FF6A10"/>
                </a:solidFill>
              </a:defRPr>
            </a:lvl1pPr>
            <a:lvl2pPr marL="0">
              <a:defRPr sz="1867" b="0">
                <a:solidFill>
                  <a:schemeClr val="tx2"/>
                </a:solidFill>
              </a:defRPr>
            </a:lvl2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grpSp>
        <p:nvGrpSpPr>
          <p:cNvPr id="19" name="Ryhmä 18"/>
          <p:cNvGrpSpPr/>
          <p:nvPr userDrawn="1"/>
        </p:nvGrpSpPr>
        <p:grpSpPr>
          <a:xfrm>
            <a:off x="586817" y="2628000"/>
            <a:ext cx="7813856" cy="2685427"/>
            <a:chOff x="496800" y="2628000"/>
            <a:chExt cx="6348758" cy="2685427"/>
          </a:xfrm>
        </p:grpSpPr>
        <p:sp>
          <p:nvSpPr>
            <p:cNvPr id="5" name="Rectangle 10"/>
            <p:cNvSpPr/>
            <p:nvPr userDrawn="1"/>
          </p:nvSpPr>
          <p:spPr>
            <a:xfrm>
              <a:off x="496800" y="2628000"/>
              <a:ext cx="3108398" cy="2685427"/>
            </a:xfrm>
            <a:prstGeom prst="rect">
              <a:avLst/>
            </a:prstGeom>
            <a:solidFill>
              <a:srgbClr val="F0F0F0"/>
            </a:solidFill>
            <a:ln w="3175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11"/>
            <p:cNvSpPr/>
            <p:nvPr userDrawn="1"/>
          </p:nvSpPr>
          <p:spPr>
            <a:xfrm>
              <a:off x="496800" y="2628000"/>
              <a:ext cx="3108398" cy="549146"/>
            </a:xfrm>
            <a:prstGeom prst="rect">
              <a:avLst/>
            </a:prstGeom>
            <a:solidFill>
              <a:srgbClr val="5A5A5A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0"/>
            <p:cNvSpPr/>
            <p:nvPr userDrawn="1"/>
          </p:nvSpPr>
          <p:spPr>
            <a:xfrm>
              <a:off x="3737160" y="2628000"/>
              <a:ext cx="3108398" cy="2685427"/>
            </a:xfrm>
            <a:prstGeom prst="rect">
              <a:avLst/>
            </a:prstGeom>
            <a:solidFill>
              <a:srgbClr val="F0F0F0"/>
            </a:solidFill>
            <a:ln w="3175" cmpd="sng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1"/>
            <p:cNvSpPr/>
            <p:nvPr userDrawn="1"/>
          </p:nvSpPr>
          <p:spPr>
            <a:xfrm>
              <a:off x="3728864" y="2628000"/>
              <a:ext cx="3108398" cy="549146"/>
            </a:xfrm>
            <a:prstGeom prst="rect">
              <a:avLst/>
            </a:prstGeom>
            <a:solidFill>
              <a:srgbClr val="5A5A5A"/>
            </a:solidFill>
            <a:ln w="31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kstin paikkamerkki 14"/>
          <p:cNvSpPr>
            <a:spLocks noGrp="1"/>
          </p:cNvSpPr>
          <p:nvPr userDrawn="1">
            <p:ph type="body" sz="quarter" idx="12"/>
          </p:nvPr>
        </p:nvSpPr>
        <p:spPr>
          <a:xfrm>
            <a:off x="574504" y="2636912"/>
            <a:ext cx="3823753" cy="504000"/>
          </a:xfrm>
          <a:prstGeom prst="rect">
            <a:avLst/>
          </a:prstGeom>
        </p:spPr>
        <p:txBody>
          <a:bodyPr lIns="108000" rIns="108000" anchor="b"/>
          <a:lstStyle>
            <a:lvl1pPr marL="0" indent="0">
              <a:lnSpc>
                <a:spcPct val="80000"/>
              </a:lnSpc>
              <a:buNone/>
              <a:defRPr sz="2133" b="1">
                <a:solidFill>
                  <a:srgbClr val="FFFFFF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kstin paikkamerkki 16"/>
          <p:cNvSpPr>
            <a:spLocks noGrp="1"/>
          </p:cNvSpPr>
          <p:nvPr userDrawn="1">
            <p:ph type="body" sz="quarter" idx="14"/>
          </p:nvPr>
        </p:nvSpPr>
        <p:spPr>
          <a:xfrm>
            <a:off x="579710" y="3333600"/>
            <a:ext cx="3823753" cy="1980000"/>
          </a:xfrm>
          <a:prstGeom prst="rect">
            <a:avLst/>
          </a:prstGeom>
        </p:spPr>
        <p:txBody>
          <a:bodyPr lIns="108000" rIns="108000"/>
          <a:lstStyle>
            <a:lvl1pPr marL="228594" indent="-228594">
              <a:buFont typeface="Arial" pitchFamily="34" charset="0"/>
              <a:buChar char="•"/>
              <a:defRPr sz="1867" b="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 userDrawn="1">
            <p:ph type="body" sz="quarter" idx="13"/>
          </p:nvPr>
        </p:nvSpPr>
        <p:spPr>
          <a:xfrm>
            <a:off x="4574512" y="2636912"/>
            <a:ext cx="3823753" cy="504000"/>
          </a:xfrm>
          <a:prstGeom prst="rect">
            <a:avLst/>
          </a:prstGeom>
        </p:spPr>
        <p:txBody>
          <a:bodyPr lIns="108000" rIns="108000" anchor="b"/>
          <a:lstStyle>
            <a:lvl1pPr marL="0" indent="0">
              <a:lnSpc>
                <a:spcPct val="80000"/>
              </a:lnSpc>
              <a:buNone/>
              <a:defRPr sz="2133" b="1">
                <a:solidFill>
                  <a:srgbClr val="FFFFFF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 userDrawn="1">
            <p:ph type="body" sz="quarter" idx="15"/>
          </p:nvPr>
        </p:nvSpPr>
        <p:spPr>
          <a:xfrm>
            <a:off x="4579718" y="3333600"/>
            <a:ext cx="3823753" cy="1980000"/>
          </a:xfrm>
          <a:prstGeom prst="rect">
            <a:avLst/>
          </a:prstGeom>
        </p:spPr>
        <p:txBody>
          <a:bodyPr lIns="108000" rIns="108000"/>
          <a:lstStyle>
            <a:lvl1pPr marL="228594" indent="-228594">
              <a:buFont typeface="Arial" pitchFamily="34" charset="0"/>
              <a:buChar char="•"/>
              <a:defRPr sz="1867" b="0">
                <a:solidFill>
                  <a:schemeClr val="tx2"/>
                </a:solidFill>
              </a:defRPr>
            </a:lvl1pPr>
            <a:lvl2pPr marL="335992" indent="0">
              <a:buNone/>
              <a:defRPr sz="1600">
                <a:solidFill>
                  <a:srgbClr val="FFFFFF"/>
                </a:solidFill>
              </a:defRPr>
            </a:lvl2pPr>
            <a:lvl3pPr marL="671983" indent="0">
              <a:buNone/>
              <a:defRPr sz="1600">
                <a:solidFill>
                  <a:srgbClr val="FFFFFF"/>
                </a:solidFill>
              </a:defRPr>
            </a:lvl3pPr>
            <a:lvl4pPr marL="1007975" indent="0">
              <a:buNone/>
              <a:defRPr sz="1600">
                <a:solidFill>
                  <a:srgbClr val="FFFFFF"/>
                </a:solidFill>
              </a:defRPr>
            </a:lvl4pPr>
            <a:lvl5pPr marL="1343966" indent="0"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Dian numeron paikkamerkki 6"/>
          <p:cNvSpPr>
            <a:spLocks noGrp="1"/>
          </p:cNvSpPr>
          <p:nvPr>
            <p:ph type="sldNum" sz="quarter" idx="16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20" name="Tekstin paikkamerkki 9"/>
          <p:cNvSpPr>
            <a:spLocks noGrp="1"/>
          </p:cNvSpPr>
          <p:nvPr>
            <p:ph type="body" sz="quarter" idx="10"/>
          </p:nvPr>
        </p:nvSpPr>
        <p:spPr>
          <a:xfrm>
            <a:off x="8784300" y="2628000"/>
            <a:ext cx="2817049" cy="100950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lIns="18000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32131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2"/>
          </p:nvPr>
        </p:nvSpPr>
        <p:spPr>
          <a:xfrm>
            <a:off x="586816" y="1484313"/>
            <a:ext cx="10992000" cy="2412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586818" y="4093200"/>
            <a:ext cx="10981791" cy="39395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cmpd="sng">
            <a:noFill/>
          </a:ln>
        </p:spPr>
        <p:txBody>
          <a:bodyPr wrap="square" tIns="0" bIns="0">
            <a:spAutoFit/>
          </a:bodyPr>
          <a:lstStyle>
            <a:lvl1pPr marL="239994" indent="0">
              <a:lnSpc>
                <a:spcPct val="80000"/>
              </a:lnSpc>
              <a:spcBef>
                <a:spcPts val="0"/>
              </a:spcBef>
              <a:spcAft>
                <a:spcPts val="400"/>
              </a:spcAft>
              <a:buNone/>
              <a:defRPr sz="3200">
                <a:solidFill>
                  <a:schemeClr val="tx2"/>
                </a:solidFill>
              </a:defRPr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4223256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43692" y="1195200"/>
            <a:ext cx="9304616" cy="122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9333">
                <a:solidFill>
                  <a:srgbClr val="FF6A10"/>
                </a:solidFill>
              </a:defRPr>
            </a:lvl1pPr>
          </a:lstStyle>
          <a:p>
            <a:r>
              <a:rPr lang="fi-FI" dirty="0"/>
              <a:t>Lisää teksti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2" hasCustomPrompt="1"/>
          </p:nvPr>
        </p:nvSpPr>
        <p:spPr>
          <a:xfrm>
            <a:off x="1443692" y="2905200"/>
            <a:ext cx="9304616" cy="2307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878287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OSTUS useita paikko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n numeron paikkamerkki 3"/>
          <p:cNvSpPr>
            <a:spLocks noGrp="1"/>
          </p:cNvSpPr>
          <p:nvPr>
            <p:ph type="sldNum" sz="quarter" idx="11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9" name="Otsikko 1"/>
          <p:cNvSpPr>
            <a:spLocks noGrp="1"/>
          </p:cNvSpPr>
          <p:nvPr>
            <p:ph type="title" hasCustomPrompt="1"/>
          </p:nvPr>
        </p:nvSpPr>
        <p:spPr>
          <a:xfrm>
            <a:off x="612777" y="295200"/>
            <a:ext cx="10975016" cy="1152000"/>
          </a:xfrm>
        </p:spPr>
        <p:txBody>
          <a:bodyPr lIns="0" tIns="0" rIns="0" bIns="0" anchor="t" anchorCtr="0"/>
          <a:lstStyle>
            <a:lvl1pPr>
              <a:lnSpc>
                <a:spcPct val="80000"/>
              </a:lnSpc>
              <a:defRPr sz="12000" b="0">
                <a:solidFill>
                  <a:srgbClr val="FF6A10"/>
                </a:solidFill>
              </a:defRPr>
            </a:lvl1pPr>
          </a:lstStyle>
          <a:p>
            <a:r>
              <a:rPr lang="fi-FI" dirty="0"/>
              <a:t>Lisää teksti</a:t>
            </a:r>
          </a:p>
        </p:txBody>
      </p:sp>
      <p:sp>
        <p:nvSpPr>
          <p:cNvPr id="20" name="Tekstin paikkamerkki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445" y="1534493"/>
            <a:ext cx="10975016" cy="1404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8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cxnSp>
        <p:nvCxnSpPr>
          <p:cNvPr id="21" name="Straight Connector 6"/>
          <p:cNvCxnSpPr/>
          <p:nvPr userDrawn="1"/>
        </p:nvCxnSpPr>
        <p:spPr>
          <a:xfrm>
            <a:off x="607119" y="3175001"/>
            <a:ext cx="11004061" cy="1588"/>
          </a:xfrm>
          <a:prstGeom prst="line">
            <a:avLst/>
          </a:prstGeom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1"/>
          <p:cNvCxnSpPr/>
          <p:nvPr userDrawn="1"/>
        </p:nvCxnSpPr>
        <p:spPr>
          <a:xfrm flipH="1">
            <a:off x="6184349" y="3176591"/>
            <a:ext cx="160" cy="2195141"/>
          </a:xfrm>
          <a:prstGeom prst="line">
            <a:avLst/>
          </a:prstGeom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778487" y="3326400"/>
            <a:ext cx="5184000" cy="1116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600" baseline="0">
                <a:solidFill>
                  <a:srgbClr val="FF6A10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4" name="Tekstin paikkamerkki 8"/>
          <p:cNvSpPr>
            <a:spLocks noGrp="1"/>
          </p:cNvSpPr>
          <p:nvPr>
            <p:ph type="body" sz="quarter" idx="14" hasCustomPrompt="1"/>
          </p:nvPr>
        </p:nvSpPr>
        <p:spPr>
          <a:xfrm>
            <a:off x="778487" y="4539600"/>
            <a:ext cx="5184000" cy="792000"/>
          </a:xfr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25" name="Tekstin paikkamerkki 7"/>
          <p:cNvSpPr>
            <a:spLocks noGrp="1"/>
          </p:cNvSpPr>
          <p:nvPr>
            <p:ph type="body" sz="quarter" idx="16" hasCustomPrompt="1"/>
          </p:nvPr>
        </p:nvSpPr>
        <p:spPr>
          <a:xfrm>
            <a:off x="6422181" y="3330439"/>
            <a:ext cx="5184000" cy="1116000"/>
          </a:xfr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600" baseline="0">
                <a:solidFill>
                  <a:srgbClr val="FF6A10"/>
                </a:solidFill>
              </a:defRPr>
            </a:lvl1pPr>
          </a:lstStyle>
          <a:p>
            <a:pPr lvl="0"/>
            <a:r>
              <a:rPr lang="fi-FI" dirty="0"/>
              <a:t>Tekstiä</a:t>
            </a:r>
          </a:p>
        </p:txBody>
      </p:sp>
      <p:sp>
        <p:nvSpPr>
          <p:cNvPr id="26" name="Tekstin paikkamerkki 8"/>
          <p:cNvSpPr>
            <a:spLocks noGrp="1"/>
          </p:cNvSpPr>
          <p:nvPr>
            <p:ph type="body" sz="quarter" idx="17" hasCustomPrompt="1"/>
          </p:nvPr>
        </p:nvSpPr>
        <p:spPr>
          <a:xfrm>
            <a:off x="6422181" y="4543639"/>
            <a:ext cx="5184000" cy="792000"/>
          </a:xfrm>
        </p:spPr>
        <p:txBody>
          <a:bodyPr lIns="0" tIns="0" rIns="0" bIns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27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1445" y="5716800"/>
            <a:ext cx="10975016" cy="396000"/>
          </a:xfrm>
        </p:spPr>
        <p:txBody>
          <a:bodyPr lIns="0"/>
          <a:lstStyle>
            <a:lvl1pPr marL="0" indent="0">
              <a:buNone/>
              <a:defRPr sz="1867"/>
            </a:lvl1pPr>
          </a:lstStyle>
          <a:p>
            <a:pPr lvl="0"/>
            <a:r>
              <a:rPr lang="fi-FI" dirty="0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351630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eelback_logo_white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A2368FF-6C26-4D85-82C1-CF9DFAB3A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66983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5" name="Straight Connector 9"/>
          <p:cNvCxnSpPr/>
          <p:nvPr userDrawn="1"/>
        </p:nvCxnSpPr>
        <p:spPr>
          <a:xfrm rot="5400000">
            <a:off x="4975600" y="3041724"/>
            <a:ext cx="2412208" cy="2181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1127271" y="3166536"/>
            <a:ext cx="1042051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1839146" y="2012400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32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7523650" y="2012400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1839146" y="3548063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5"/>
          </p:nvPr>
        </p:nvSpPr>
        <p:spPr>
          <a:xfrm>
            <a:off x="7523822" y="3548063"/>
            <a:ext cx="3921231" cy="9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9"/>
          <p:cNvSpPr>
            <a:spLocks noGrp="1"/>
          </p:cNvSpPr>
          <p:nvPr>
            <p:ph type="body" sz="quarter" idx="16"/>
          </p:nvPr>
        </p:nvSpPr>
        <p:spPr>
          <a:xfrm>
            <a:off x="1033201" y="5084763"/>
            <a:ext cx="10394963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627754" y="155679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2</a:t>
            </a:r>
          </a:p>
        </p:txBody>
      </p:sp>
      <p:sp>
        <p:nvSpPr>
          <p:cNvPr id="22" name="Tekstiruutu 21"/>
          <p:cNvSpPr txBox="1"/>
          <p:nvPr userDrawn="1"/>
        </p:nvSpPr>
        <p:spPr>
          <a:xfrm>
            <a:off x="6612338" y="3075514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4</a:t>
            </a:r>
          </a:p>
        </p:txBody>
      </p:sp>
      <p:sp>
        <p:nvSpPr>
          <p:cNvPr id="23" name="Tekstiruutu 22"/>
          <p:cNvSpPr txBox="1"/>
          <p:nvPr userDrawn="1"/>
        </p:nvSpPr>
        <p:spPr>
          <a:xfrm>
            <a:off x="957656" y="3068960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3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924132" y="1556792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433628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KENTTÄ_enemmän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cxnSp>
        <p:nvCxnSpPr>
          <p:cNvPr id="5" name="Straight Connector 9"/>
          <p:cNvCxnSpPr/>
          <p:nvPr userDrawn="1"/>
        </p:nvCxnSpPr>
        <p:spPr>
          <a:xfrm>
            <a:off x="6384032" y="1761416"/>
            <a:ext cx="0" cy="3422219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 userDrawn="1"/>
        </p:nvCxnSpPr>
        <p:spPr>
          <a:xfrm rot="10800000">
            <a:off x="947052" y="3467141"/>
            <a:ext cx="10952061" cy="33867"/>
          </a:xfrm>
          <a:prstGeom prst="line">
            <a:avLst/>
          </a:prstGeom>
          <a:ln w="3175" cap="flat" cmpd="sng" algn="ctr">
            <a:solidFill>
              <a:srgbClr val="B4B4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in paikkamerkki 3"/>
          <p:cNvSpPr>
            <a:spLocks noGrp="1"/>
          </p:cNvSpPr>
          <p:nvPr>
            <p:ph type="body" sz="quarter" idx="12"/>
          </p:nvPr>
        </p:nvSpPr>
        <p:spPr>
          <a:xfrm>
            <a:off x="1403691" y="1785332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>
              <a:defRPr/>
            </a:lvl2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7088195" y="1785332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/>
          </p:nvPr>
        </p:nvSpPr>
        <p:spPr>
          <a:xfrm>
            <a:off x="1403691" y="3562788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5"/>
          </p:nvPr>
        </p:nvSpPr>
        <p:spPr>
          <a:xfrm>
            <a:off x="7088367" y="3562788"/>
            <a:ext cx="4792136" cy="1594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kstin paikkamerkki 19"/>
          <p:cNvSpPr>
            <a:spLocks noGrp="1"/>
          </p:cNvSpPr>
          <p:nvPr>
            <p:ph type="body" sz="quarter" idx="16"/>
          </p:nvPr>
        </p:nvSpPr>
        <p:spPr>
          <a:xfrm>
            <a:off x="1390317" y="5301209"/>
            <a:ext cx="10472961" cy="7916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kstiruutu 20"/>
          <p:cNvSpPr txBox="1"/>
          <p:nvPr userDrawn="1"/>
        </p:nvSpPr>
        <p:spPr>
          <a:xfrm>
            <a:off x="6423026" y="15806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2</a:t>
            </a:r>
          </a:p>
        </p:txBody>
      </p:sp>
      <p:sp>
        <p:nvSpPr>
          <p:cNvPr id="22" name="Tekstiruutu 21"/>
          <p:cNvSpPr txBox="1"/>
          <p:nvPr userDrawn="1"/>
        </p:nvSpPr>
        <p:spPr>
          <a:xfrm>
            <a:off x="6407610" y="3341188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4</a:t>
            </a:r>
          </a:p>
        </p:txBody>
      </p:sp>
      <p:sp>
        <p:nvSpPr>
          <p:cNvPr id="23" name="Tekstiruutu 22"/>
          <p:cNvSpPr txBox="1"/>
          <p:nvPr userDrawn="1"/>
        </p:nvSpPr>
        <p:spPr>
          <a:xfrm>
            <a:off x="752929" y="333463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3</a:t>
            </a:r>
          </a:p>
        </p:txBody>
      </p:sp>
      <p:sp>
        <p:nvSpPr>
          <p:cNvPr id="24" name="Tekstiruutu 23"/>
          <p:cNvSpPr txBox="1"/>
          <p:nvPr userDrawn="1"/>
        </p:nvSpPr>
        <p:spPr>
          <a:xfrm>
            <a:off x="719405" y="158067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6A10"/>
                </a:solidFill>
              </a:rPr>
              <a:t>1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16578060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12" name="Kuvan paikkamerkki 12"/>
          <p:cNvSpPr>
            <a:spLocks noGrp="1"/>
          </p:cNvSpPr>
          <p:nvPr>
            <p:ph type="pic" sz="quarter" idx="15" hasCustomPrompt="1"/>
          </p:nvPr>
        </p:nvSpPr>
        <p:spPr>
          <a:xfrm>
            <a:off x="586820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586816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7" name="Kuvan paikkamerkki 12"/>
          <p:cNvSpPr>
            <a:spLocks noGrp="1"/>
          </p:cNvSpPr>
          <p:nvPr>
            <p:ph type="pic" sz="quarter" idx="16" hasCustomPrompt="1"/>
          </p:nvPr>
        </p:nvSpPr>
        <p:spPr>
          <a:xfrm>
            <a:off x="4452926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8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52923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0" name="Kuvan paikkamerkki 12"/>
          <p:cNvSpPr>
            <a:spLocks noGrp="1"/>
          </p:cNvSpPr>
          <p:nvPr>
            <p:ph type="pic" sz="quarter" idx="17" hasCustomPrompt="1"/>
          </p:nvPr>
        </p:nvSpPr>
        <p:spPr>
          <a:xfrm>
            <a:off x="8289972" y="1988840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2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8289969" y="3207432"/>
            <a:ext cx="3314216" cy="2160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3" name="Suorakulmio 22"/>
          <p:cNvSpPr/>
          <p:nvPr userDrawn="1"/>
        </p:nvSpPr>
        <p:spPr>
          <a:xfrm>
            <a:off x="463214" y="5433609"/>
            <a:ext cx="484459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267" b="0" dirty="0">
                <a:solidFill>
                  <a:schemeClr val="accent1"/>
                </a:solidFill>
              </a:rPr>
              <a:t>Ollaan yhteydessä!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4848873" y="5639113"/>
            <a:ext cx="6834617" cy="4809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op.fi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89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971" y="274637"/>
            <a:ext cx="109920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Kuvan paikkamerkki 12"/>
          <p:cNvSpPr>
            <a:spLocks noGrp="1"/>
          </p:cNvSpPr>
          <p:nvPr>
            <p:ph type="pic" sz="quarter" idx="15" hasCustomPrompt="1"/>
          </p:nvPr>
        </p:nvSpPr>
        <p:spPr>
          <a:xfrm>
            <a:off x="586820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1796354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9" name="Kuvan paikkamerkki 12"/>
          <p:cNvSpPr>
            <a:spLocks noGrp="1"/>
          </p:cNvSpPr>
          <p:nvPr>
            <p:ph type="pic" sz="quarter" idx="16" hasCustomPrompt="1"/>
          </p:nvPr>
        </p:nvSpPr>
        <p:spPr>
          <a:xfrm>
            <a:off x="4452926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4" hasCustomPrompt="1"/>
          </p:nvPr>
        </p:nvSpPr>
        <p:spPr>
          <a:xfrm>
            <a:off x="5641071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1" name="Kuvan paikkamerkki 12"/>
          <p:cNvSpPr>
            <a:spLocks noGrp="1"/>
          </p:cNvSpPr>
          <p:nvPr>
            <p:ph type="pic" sz="quarter" idx="17" hasCustomPrompt="1"/>
          </p:nvPr>
        </p:nvSpPr>
        <p:spPr>
          <a:xfrm>
            <a:off x="8289972" y="1700808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9499507" y="1700809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sp>
        <p:nvSpPr>
          <p:cNvPr id="23" name="Suorakulmio 22"/>
          <p:cNvSpPr/>
          <p:nvPr userDrawn="1"/>
        </p:nvSpPr>
        <p:spPr>
          <a:xfrm>
            <a:off x="463214" y="5497777"/>
            <a:ext cx="4844596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267" b="0" dirty="0">
                <a:solidFill>
                  <a:schemeClr val="accent1"/>
                </a:solidFill>
              </a:rPr>
              <a:t>Ollaan yhteydessä!</a:t>
            </a:r>
            <a:endParaRPr lang="fi-FI" sz="2400" b="0" dirty="0">
              <a:solidFill>
                <a:schemeClr val="tx1"/>
              </a:solidFill>
            </a:endParaRP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4848873" y="5703281"/>
            <a:ext cx="6834617" cy="48094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320"/>
              </a:spcBef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 err="1"/>
              <a:t>op.fi</a:t>
            </a:r>
            <a:endParaRPr lang="fi-FI" dirty="0"/>
          </a:p>
        </p:txBody>
      </p:sp>
      <p:sp>
        <p:nvSpPr>
          <p:cNvPr id="15" name="Kuvan paikkamerkki 12"/>
          <p:cNvSpPr>
            <a:spLocks noGrp="1"/>
          </p:cNvSpPr>
          <p:nvPr>
            <p:ph type="pic" sz="quarter" idx="19" hasCustomPrompt="1"/>
          </p:nvPr>
        </p:nvSpPr>
        <p:spPr>
          <a:xfrm>
            <a:off x="579202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20" hasCustomPrompt="1"/>
          </p:nvPr>
        </p:nvSpPr>
        <p:spPr>
          <a:xfrm>
            <a:off x="1788737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spcBef>
                <a:spcPts val="320"/>
              </a:spcBef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18" name="Kuvan paikkamerkki 12"/>
          <p:cNvSpPr>
            <a:spLocks noGrp="1"/>
          </p:cNvSpPr>
          <p:nvPr>
            <p:ph type="pic" sz="quarter" idx="21" hasCustomPrompt="1"/>
          </p:nvPr>
        </p:nvSpPr>
        <p:spPr>
          <a:xfrm>
            <a:off x="4445309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0" name="Tekstin paikkamerkki 15"/>
          <p:cNvSpPr>
            <a:spLocks noGrp="1"/>
          </p:cNvSpPr>
          <p:nvPr>
            <p:ph type="body" sz="quarter" idx="22" hasCustomPrompt="1"/>
          </p:nvPr>
        </p:nvSpPr>
        <p:spPr>
          <a:xfrm>
            <a:off x="5633454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  <p:sp>
        <p:nvSpPr>
          <p:cNvPr id="22" name="Kuvan paikkamerkki 12"/>
          <p:cNvSpPr>
            <a:spLocks noGrp="1"/>
          </p:cNvSpPr>
          <p:nvPr>
            <p:ph type="pic" sz="quarter" idx="23" hasCustomPrompt="1"/>
          </p:nvPr>
        </p:nvSpPr>
        <p:spPr>
          <a:xfrm>
            <a:off x="8282354" y="3774265"/>
            <a:ext cx="1116553" cy="117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Kuva</a:t>
            </a:r>
          </a:p>
        </p:txBody>
      </p:sp>
      <p:sp>
        <p:nvSpPr>
          <p:cNvPr id="25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9491890" y="3774266"/>
            <a:ext cx="2529439" cy="19636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0000"/>
              </a:lnSpc>
              <a:buNone/>
              <a:defRPr sz="2133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Lisää yhteystieto</a:t>
            </a:r>
          </a:p>
        </p:txBody>
      </p:sp>
    </p:spTree>
    <p:extLst>
      <p:ext uri="{BB962C8B-B14F-4D97-AF65-F5344CB8AC3E}">
        <p14:creationId xmlns:p14="http://schemas.microsoft.com/office/powerpoint/2010/main" val="1654524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>
          <a:xfrm>
            <a:off x="11442715" y="3"/>
            <a:ext cx="7492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B126F-9180-4892-9251-906FFB152D2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4854" y="6378236"/>
            <a:ext cx="7429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</p:spTree>
    <p:extLst>
      <p:ext uri="{BB962C8B-B14F-4D97-AF65-F5344CB8AC3E}">
        <p14:creationId xmlns:p14="http://schemas.microsoft.com/office/powerpoint/2010/main" val="2689923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_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2"/>
          <p:cNvSpPr>
            <a:spLocks noGrp="1"/>
          </p:cNvSpPr>
          <p:nvPr>
            <p:ph type="pic" sz="quarter" idx="14" hasCustomPrompt="1"/>
          </p:nvPr>
        </p:nvSpPr>
        <p:spPr>
          <a:xfrm>
            <a:off x="84667" y="84255"/>
            <a:ext cx="12020551" cy="611122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Tuo kuva napauttamalla ohessa näkyvää kuva-ikonia (vuoret ja aurinko). Jos kuva on eri mallinen kuin tämä kuvalle varattu alue, joudut muokkaamaan kuvan kokoa.</a:t>
            </a:r>
          </a:p>
        </p:txBody>
      </p:sp>
      <p:sp>
        <p:nvSpPr>
          <p:cNvPr id="7" name="Otsikko 1"/>
          <p:cNvSpPr txBox="1">
            <a:spLocks/>
          </p:cNvSpPr>
          <p:nvPr userDrawn="1"/>
        </p:nvSpPr>
        <p:spPr>
          <a:xfrm>
            <a:off x="601135" y="3140803"/>
            <a:ext cx="10989733" cy="163234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8000" b="1" kern="1200" baseline="0">
                <a:solidFill>
                  <a:srgbClr val="464646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r>
              <a:rPr lang="fi-FI" sz="10666" b="0" dirty="0">
                <a:solidFill>
                  <a:schemeClr val="tx2"/>
                </a:solidFill>
              </a:rPr>
              <a:t>Lopputeksti</a:t>
            </a:r>
          </a:p>
        </p:txBody>
      </p:sp>
    </p:spTree>
    <p:extLst>
      <p:ext uri="{BB962C8B-B14F-4D97-AF65-F5344CB8AC3E}">
        <p14:creationId xmlns:p14="http://schemas.microsoft.com/office/powerpoint/2010/main" val="4185692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2156EE-589C-A54B-ABF0-AFEC6253D029}" type="datetimeFigureOut">
              <a:rPr lang="en-US" smtClean="0"/>
              <a:pPr/>
              <a:t>11/20/2018</a:t>
            </a:fld>
            <a:endParaRPr lang="en-US" dirty="0"/>
          </a:p>
        </p:txBody>
      </p:sp>
      <p:pic>
        <p:nvPicPr>
          <p:cNvPr id="9" name="Picture 8" descr="feelback_group_logo_slogan_whit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2"/>
          <a:stretch/>
        </p:blipFill>
        <p:spPr>
          <a:xfrm>
            <a:off x="1025435" y="1471446"/>
            <a:ext cx="1625600" cy="1915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74" y="465827"/>
            <a:ext cx="6536909" cy="176137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21336" y="2110656"/>
            <a:ext cx="8991137" cy="239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67" dirty="0">
                <a:solidFill>
                  <a:srgbClr val="FF6A10"/>
                </a:solidFill>
                <a:latin typeface="Calibri" pitchFamily="34" charset="0"/>
              </a:rPr>
              <a:t> </a:t>
            </a:r>
          </a:p>
          <a:p>
            <a:endParaRPr lang="fi-FI" sz="2133" dirty="0">
              <a:solidFill>
                <a:srgbClr val="FF6A10"/>
              </a:solidFill>
              <a:latin typeface="Calibri" pitchFamily="34" charset="0"/>
            </a:endParaRPr>
          </a:p>
          <a:p>
            <a:endParaRPr lang="fi-FI" sz="2133" dirty="0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fi-FI" sz="2133" dirty="0">
                <a:solidFill>
                  <a:srgbClr val="262626"/>
                </a:solidFill>
                <a:latin typeface="Calibri" pitchFamily="34" charset="0"/>
              </a:rPr>
              <a:t> </a:t>
            </a:r>
            <a:endParaRPr lang="fi-FI" sz="2133" dirty="0">
              <a:solidFill>
                <a:srgbClr val="262626"/>
              </a:solidFill>
              <a:latin typeface="+mj-lt"/>
            </a:endParaRPr>
          </a:p>
          <a:p>
            <a:r>
              <a:rPr lang="fi-FI" sz="1067" b="1" dirty="0">
                <a:solidFill>
                  <a:schemeClr val="bg1"/>
                </a:solidFill>
                <a:latin typeface="+mj-lt"/>
              </a:rPr>
              <a:t>Feelback Oy</a:t>
            </a:r>
          </a:p>
          <a:p>
            <a:r>
              <a:rPr lang="en-US" sz="1067" dirty="0">
                <a:solidFill>
                  <a:schemeClr val="bg1"/>
                </a:solidFill>
                <a:latin typeface="+mj-lt"/>
              </a:rPr>
              <a:t>Hiilikatu 3, 00180 HELSINKI</a:t>
            </a:r>
            <a:endParaRPr lang="fi-FI" sz="1067" dirty="0">
              <a:solidFill>
                <a:schemeClr val="bg1"/>
              </a:solidFill>
              <a:latin typeface="+mj-lt"/>
            </a:endParaRPr>
          </a:p>
          <a:p>
            <a:r>
              <a:rPr lang="fi-FI" sz="1067" dirty="0">
                <a:solidFill>
                  <a:schemeClr val="bg1"/>
                </a:solidFill>
                <a:latin typeface="+mj-lt"/>
              </a:rPr>
              <a:t>Y-tunnus 1702297-8</a:t>
            </a:r>
          </a:p>
          <a:p>
            <a:r>
              <a:rPr lang="fi-FI" sz="1067" dirty="0">
                <a:solidFill>
                  <a:schemeClr val="bg1"/>
                </a:solidFill>
                <a:latin typeface="+mj-lt"/>
              </a:rPr>
              <a:t>www.feelback.com</a:t>
            </a:r>
          </a:p>
          <a:p>
            <a:endParaRPr lang="fi-FI" sz="1200" dirty="0">
              <a:solidFill>
                <a:schemeClr val="bg1"/>
              </a:solidFill>
              <a:latin typeface="+mj-lt"/>
            </a:endParaRPr>
          </a:p>
          <a:p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35717"/>
            <a:ext cx="5343413" cy="4203084"/>
          </a:xfrm>
        </p:spPr>
        <p:txBody>
          <a:bodyPr anchor="t"/>
          <a:lstStyle>
            <a:lvl1pPr algn="l">
              <a:defRPr sz="58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813" y="1435717"/>
            <a:ext cx="4105387" cy="420308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E016E03-E53E-4E48-ABA7-40FA1C2417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593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135" y="274637"/>
            <a:ext cx="10975836" cy="1143000"/>
          </a:xfrm>
          <a:prstGeom prst="rect">
            <a:avLst/>
          </a:prstGeom>
        </p:spPr>
        <p:txBody>
          <a:bodyPr/>
          <a:lstStyle>
            <a:lvl1pPr algn="l">
              <a:defRPr sz="5333" b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1135" y="1600202"/>
            <a:ext cx="10975836" cy="4595281"/>
          </a:xfrm>
          <a:prstGeom prst="rect">
            <a:avLst/>
          </a:prstGeom>
        </p:spPr>
        <p:txBody>
          <a:bodyPr/>
          <a:lstStyle>
            <a:lvl1pPr marL="959976" indent="-959976">
              <a:buClr>
                <a:srgbClr val="F49600"/>
              </a:buClr>
              <a:buFont typeface="+mj-lt"/>
              <a:buAutoNum type="arabicPeriod"/>
              <a:tabLst>
                <a:tab pos="967293" algn="l"/>
              </a:tabLst>
              <a:defRPr sz="3200" u="none" spc="0">
                <a:ln>
                  <a:noFill/>
                </a:ln>
                <a:solidFill>
                  <a:srgbClr val="000000"/>
                </a:solidFill>
              </a:defRPr>
            </a:lvl1pPr>
            <a:lvl2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2pPr>
            <a:lvl3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3pPr>
            <a:lvl4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4pPr>
            <a:lvl5pPr marL="967293" indent="-967293">
              <a:buClr>
                <a:schemeClr val="accent3">
                  <a:lumMod val="50000"/>
                </a:schemeClr>
              </a:buClr>
              <a:buFont typeface="+mj-lt"/>
              <a:buAutoNum type="arabicPeriod"/>
              <a:tabLst>
                <a:tab pos="967293" algn="l"/>
              </a:tabLs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81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6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9" y="132668"/>
            <a:ext cx="10892175" cy="137915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849" y="1600202"/>
            <a:ext cx="5776553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684959" cy="4756151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AEFD5752-1EFD-42C7-9B10-5359BD3601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613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tulosten tulkint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/>
          <p:nvPr userDrawn="1"/>
        </p:nvSpPr>
        <p:spPr>
          <a:xfrm>
            <a:off x="6072188" y="1600200"/>
            <a:ext cx="60325" cy="4768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9" name="Picture 8" descr="feelback_logo_orang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8" y="140227"/>
            <a:ext cx="10882443" cy="86256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849" y="1600957"/>
            <a:ext cx="577867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600957"/>
            <a:ext cx="5708991" cy="384944"/>
          </a:xfrm>
          <a:solidFill>
            <a:schemeClr val="tx1">
              <a:lumMod val="50000"/>
              <a:lumOff val="50000"/>
            </a:schemeClr>
          </a:solidFill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17849" y="2063637"/>
            <a:ext cx="5778671" cy="42927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371" y="2063638"/>
            <a:ext cx="5708992" cy="42927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17847" y="1057498"/>
            <a:ext cx="11684000" cy="488951"/>
          </a:xfrm>
          <a:solidFill>
            <a:schemeClr val="accent6"/>
          </a:solidFill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D1C27EAC-8C16-4254-B539-6D17EFA8BA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049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eelback_logo_white.png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5738"/>
            <a:ext cx="788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159250" y="430213"/>
            <a:ext cx="60325" cy="55451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</a:t>
            </a:r>
          </a:p>
        </p:txBody>
      </p:sp>
      <p:pic>
        <p:nvPicPr>
          <p:cNvPr id="7" name="Picture 9" descr="feelback_logo_orange.png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87325"/>
            <a:ext cx="787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911" y="429489"/>
            <a:ext cx="3539831" cy="1245515"/>
          </a:xfrm>
        </p:spPr>
        <p:txBody>
          <a:bodyPr anchor="t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7933" y="2588684"/>
            <a:ext cx="3606800" cy="338666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351867" y="508001"/>
            <a:ext cx="7107767" cy="5467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17488" y="6356350"/>
            <a:ext cx="77311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smtClean="0">
                <a:latin typeface="+mn-lt"/>
              </a:defRPr>
            </a:lvl1pPr>
          </a:lstStyle>
          <a:p>
            <a:pPr>
              <a:defRPr/>
            </a:pPr>
            <a:fld id="{07D7C3D8-34B2-4B4B-8F99-63BBF728E9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3915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Click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03" r:id="rId20"/>
    <p:sldLayoutId id="2147483723" r:id="rId21"/>
  </p:sldLayoutIdLst>
  <p:transition spd="slow">
    <p:fade/>
  </p:transition>
  <p:txStyles>
    <p:titleStyle>
      <a:lvl1pPr algn="l" defTabSz="608013" rtl="0" fontAlgn="base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608013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3200" kern="800" spc="53">
          <a:solidFill>
            <a:schemeClr val="tx1"/>
          </a:solidFill>
          <a:latin typeface="Arial"/>
          <a:ea typeface="+mn-ea"/>
          <a:cs typeface="Arial"/>
        </a:defRPr>
      </a:lvl1pPr>
      <a:lvl2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600" kern="800" spc="53">
          <a:solidFill>
            <a:schemeClr val="tx1"/>
          </a:solidFill>
          <a:latin typeface="Arial"/>
          <a:ea typeface="+mn-ea"/>
          <a:cs typeface="Arial"/>
        </a:defRPr>
      </a:lvl2pPr>
      <a:lvl3pPr indent="320675" algn="l" defTabSz="608013" rtl="0" fontAlgn="base">
        <a:spcBef>
          <a:spcPts val="1563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2400" kern="800" spc="53">
          <a:solidFill>
            <a:schemeClr val="tx1"/>
          </a:solidFill>
          <a:latin typeface="Arial"/>
          <a:ea typeface="+mn-ea"/>
          <a:cs typeface="Arial"/>
        </a:defRPr>
      </a:lvl3pPr>
      <a:lvl4pPr indent="320675" algn="l" defTabSz="608013" rtl="0" fontAlgn="base">
        <a:spcBef>
          <a:spcPts val="1563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100" kern="800" spc="53">
          <a:solidFill>
            <a:schemeClr val="tx1"/>
          </a:solidFill>
          <a:latin typeface="Arial"/>
          <a:ea typeface="+mn-ea"/>
          <a:cs typeface="Arial"/>
        </a:defRPr>
      </a:lvl4pPr>
      <a:lvl5pPr indent="320675" algn="l" defTabSz="608013" rtl="0" fontAlgn="base">
        <a:spcBef>
          <a:spcPts val="1563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kern="800" spc="53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1"/>
          <p:cNvSpPr>
            <a:spLocks noGrp="1"/>
          </p:cNvSpPr>
          <p:nvPr>
            <p:ph type="title"/>
          </p:nvPr>
        </p:nvSpPr>
        <p:spPr>
          <a:xfrm>
            <a:off x="601133" y="274637"/>
            <a:ext cx="971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"/>
          </p:nvPr>
        </p:nvSpPr>
        <p:spPr>
          <a:xfrm>
            <a:off x="601135" y="1600202"/>
            <a:ext cx="10989733" cy="459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  <a:p>
            <a:pPr lvl="5"/>
            <a:r>
              <a:rPr lang="fi-FI" noProof="0" dirty="0"/>
              <a:t>6</a:t>
            </a:r>
          </a:p>
          <a:p>
            <a:pPr lvl="6"/>
            <a:r>
              <a:rPr lang="fi-FI" noProof="0" dirty="0"/>
              <a:t>7</a:t>
            </a:r>
          </a:p>
          <a:p>
            <a:pPr lvl="7"/>
            <a:r>
              <a:rPr lang="fi-FI" noProof="0" dirty="0"/>
              <a:t>8</a:t>
            </a:r>
          </a:p>
          <a:p>
            <a:pPr lvl="8"/>
            <a:r>
              <a:rPr lang="fi-FI" noProof="0" dirty="0"/>
              <a:t>9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43339" y="6378047"/>
            <a:ext cx="3882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[Alatunniste]</a:t>
            </a:r>
          </a:p>
        </p:txBody>
      </p:sp>
      <p:pic>
        <p:nvPicPr>
          <p:cNvPr id="8" name="Picture 7" descr="feelback_logo_orange.png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479" y="186969"/>
            <a:ext cx="78717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0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267" b="0" kern="1200">
          <a:solidFill>
            <a:schemeClr val="tx2"/>
          </a:solidFill>
          <a:latin typeface="+mj-lt"/>
          <a:ea typeface="+mj-ea"/>
          <a:cs typeface="Calibri" pitchFamily="34" charset="0"/>
        </a:defRPr>
      </a:lvl1pPr>
    </p:titleStyle>
    <p:bodyStyle>
      <a:lvl1pPr marL="353475" indent="-353475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717533" indent="-359824" algn="l" defTabSz="1219170" rtl="0" eaLnBrk="1" latinLnBrk="0" hangingPunct="1">
        <a:spcBef>
          <a:spcPct val="20000"/>
        </a:spcBef>
        <a:buClr>
          <a:srgbClr val="646464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1079473" indent="-357708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3pPr>
      <a:lvl4pPr marL="1437181" indent="-364058" algn="l" defTabSz="1219170" rtl="0" eaLnBrk="1" latinLnBrk="0" hangingPunct="1">
        <a:spcBef>
          <a:spcPct val="20000"/>
        </a:spcBef>
        <a:buClr>
          <a:srgbClr val="646464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4pPr>
      <a:lvl5pPr marL="1799122" indent="-357708" algn="l" defTabSz="1219170" rtl="0" eaLnBrk="1" latinLnBrk="0" hangingPunct="1">
        <a:spcBef>
          <a:spcPct val="20000"/>
        </a:spcBef>
        <a:buClr>
          <a:srgbClr val="FF6A10"/>
        </a:buClr>
        <a:buSzPct val="100000"/>
        <a:buFont typeface="Wingdings" pitchFamily="2" charset="2"/>
        <a:buChar char=""/>
        <a:defRPr sz="24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2163179" indent="-357708" algn="l" defTabSz="1219170" rtl="0" eaLnBrk="1" latinLnBrk="0" hangingPunct="1">
        <a:spcBef>
          <a:spcPct val="20000"/>
        </a:spcBef>
        <a:buClr>
          <a:srgbClr val="646464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6pPr>
      <a:lvl7pPr marL="2516654" indent="-349242" algn="l" defTabSz="1219170" rtl="0" eaLnBrk="1" latinLnBrk="0" hangingPunct="1">
        <a:spcBef>
          <a:spcPct val="20000"/>
        </a:spcBef>
        <a:buClr>
          <a:srgbClr val="FF6A10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7pPr>
      <a:lvl8pPr marL="2878595" indent="-364058" algn="l" defTabSz="1219170" rtl="0" eaLnBrk="1" latinLnBrk="0" hangingPunct="1">
        <a:spcBef>
          <a:spcPct val="20000"/>
        </a:spcBef>
        <a:buClr>
          <a:srgbClr val="646464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8pPr>
      <a:lvl9pPr marL="3236303" indent="-355591" algn="l" defTabSz="1219170" rtl="0" eaLnBrk="1" latinLnBrk="0" hangingPunct="1">
        <a:spcBef>
          <a:spcPct val="20000"/>
        </a:spcBef>
        <a:buClr>
          <a:srgbClr val="FF6A10"/>
        </a:buClr>
        <a:buFont typeface="Arial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75974" y="232940"/>
            <a:ext cx="7886700" cy="2173410"/>
          </a:xfrm>
        </p:spPr>
        <p:txBody>
          <a:bodyPr>
            <a:noAutofit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</a:rPr>
              <a:t>Kuopion kaupunkiseudun joukkoliikenne Asiakastyytyväisyys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11 2018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uorakulmio 27"/>
          <p:cNvSpPr/>
          <p:nvPr/>
        </p:nvSpPr>
        <p:spPr>
          <a:xfrm>
            <a:off x="4773277" y="5591465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4773277" y="4454979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4773277" y="3288812"/>
            <a:ext cx="6336704" cy="97828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25" name="Suorakulmio 24"/>
          <p:cNvSpPr/>
          <p:nvPr/>
        </p:nvSpPr>
        <p:spPr>
          <a:xfrm>
            <a:off x="4751851" y="2224270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4751851" y="1033095"/>
            <a:ext cx="6336704" cy="868319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sp>
        <p:nvSpPr>
          <p:cNvPr id="3" name="Nuoli: Viisikulmio 2"/>
          <p:cNvSpPr/>
          <p:nvPr/>
        </p:nvSpPr>
        <p:spPr>
          <a:xfrm>
            <a:off x="719403" y="1126104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854119" y="1124745"/>
            <a:ext cx="278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TIEDONKERUUN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AJANKOHTA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4847861" y="1153695"/>
            <a:ext cx="6150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Loka-marraskuu 2018 </a:t>
            </a: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(22.10. - 13.11.2018)</a:t>
            </a:r>
            <a:endParaRPr lang="fi-FI" sz="32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" name="Nuoli: Viisikulmio 12"/>
          <p:cNvSpPr/>
          <p:nvPr/>
        </p:nvSpPr>
        <p:spPr>
          <a:xfrm>
            <a:off x="719403" y="2256507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815415" y="2412947"/>
            <a:ext cx="278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TIEDONKERUUTAPA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830674" y="2247417"/>
            <a:ext cx="6257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Linja-autoissa jaettu paperilomakekysely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(tutkimushaastattelijoiden henkilökohtaisesti jakama)</a:t>
            </a:r>
          </a:p>
        </p:txBody>
      </p:sp>
      <p:sp>
        <p:nvSpPr>
          <p:cNvPr id="16" name="Nuoli: Viisikulmio 15"/>
          <p:cNvSpPr/>
          <p:nvPr/>
        </p:nvSpPr>
        <p:spPr>
          <a:xfrm>
            <a:off x="719403" y="3334349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815414" y="3490790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VASTAAJAMÄÄRÄ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821282" y="3312681"/>
            <a:ext cx="6240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4800" dirty="0">
                <a:solidFill>
                  <a:srgbClr val="FF9900"/>
                </a:solidFill>
                <a:latin typeface="Calibri"/>
              </a:rPr>
              <a:t>1491</a:t>
            </a: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 vastausta</a:t>
            </a:r>
          </a:p>
        </p:txBody>
      </p:sp>
      <p:sp>
        <p:nvSpPr>
          <p:cNvPr id="19" name="Nuoli: Viisikulmio 18"/>
          <p:cNvSpPr/>
          <p:nvPr/>
        </p:nvSpPr>
        <p:spPr>
          <a:xfrm>
            <a:off x="719403" y="4486477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815414" y="4642918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KIINTIÖINTI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4773277" y="4503026"/>
            <a:ext cx="581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Tiedonkeruu kiintiöitiin käytetyn linjan ja matkustusajan (klo 6-9, 9-15, 15-18) mukaan</a:t>
            </a:r>
          </a:p>
        </p:txBody>
      </p:sp>
      <p:sp>
        <p:nvSpPr>
          <p:cNvPr id="22" name="Nuoli: Viisikulmio 21"/>
          <p:cNvSpPr/>
          <p:nvPr/>
        </p:nvSpPr>
        <p:spPr>
          <a:xfrm>
            <a:off x="719403" y="5541235"/>
            <a:ext cx="3648405" cy="864096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fi-FI" sz="2400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815414" y="5742450"/>
            <a:ext cx="301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prstClr val="white"/>
                </a:solidFill>
                <a:latin typeface="Calibri"/>
              </a:rPr>
              <a:t>KOHDEJOUKKO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876563" y="5654491"/>
            <a:ext cx="6211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</a:rPr>
              <a:t>Kuopion ja lähikuntien joukkoliikenteen linja-autoilla matkustavat 15 vuotta täyttäneet henkilöt</a:t>
            </a:r>
          </a:p>
        </p:txBody>
      </p:sp>
      <p:sp>
        <p:nvSpPr>
          <p:cNvPr id="29" name="Otsikko 1"/>
          <p:cNvSpPr txBox="1">
            <a:spLocks/>
          </p:cNvSpPr>
          <p:nvPr/>
        </p:nvSpPr>
        <p:spPr>
          <a:xfrm>
            <a:off x="358288" y="236295"/>
            <a:ext cx="9813925" cy="49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defTabSz="609585" fontAlgn="auto">
              <a:spcAft>
                <a:spcPts val="0"/>
              </a:spcAft>
              <a:defRPr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Tutkimuksen toteutus</a:t>
            </a:r>
          </a:p>
        </p:txBody>
      </p:sp>
    </p:spTree>
    <p:extLst>
      <p:ext uri="{BB962C8B-B14F-4D97-AF65-F5344CB8AC3E}">
        <p14:creationId xmlns:p14="http://schemas.microsoft.com/office/powerpoint/2010/main" val="93465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1"/>
          <p:cNvSpPr txBox="1">
            <a:spLocks/>
          </p:cNvSpPr>
          <p:nvPr/>
        </p:nvSpPr>
        <p:spPr>
          <a:xfrm>
            <a:off x="358288" y="236295"/>
            <a:ext cx="9813925" cy="493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4267" b="0" kern="1200">
                <a:solidFill>
                  <a:schemeClr val="tx2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pPr defTabSz="609585" fontAlgn="auto">
              <a:spcAft>
                <a:spcPts val="0"/>
              </a:spcAft>
              <a:defRPr/>
            </a:pPr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Yhteenvetoa tuloksista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87632" y="1331327"/>
            <a:ext cx="10816735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Kuopion kaupunkiseudun joukkoliikenne saa edellisten kierrosten tavoin tälläkin kierroksella </a:t>
            </a:r>
            <a:r>
              <a:rPr lang="fi-FI" b="1" dirty="0"/>
              <a:t>yli 4:n keskiarvot kaikista vuoroja koskevista kysymyksistä</a:t>
            </a:r>
            <a:r>
              <a:rPr lang="fi-FI" dirty="0"/>
              <a:t>, mikä on erittäin hyvä tulos. </a:t>
            </a:r>
            <a:r>
              <a:rPr lang="fi-FI" b="1" dirty="0"/>
              <a:t>Parhaan arvion saa jälleen kuljettajien ajotapa (4,36)</a:t>
            </a:r>
            <a:r>
              <a:rPr lang="fi-FI" dirty="0"/>
              <a:t>, jota pitää erittäin tai melko hyvänä 93% vastanneista.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87632" y="2523187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Tiedon saatavuus reiteistä ja aikatauluista on myös edelleen erittäin hyvällä tasolla (4,33). </a:t>
            </a:r>
            <a:r>
              <a:rPr lang="fi-FI" dirty="0"/>
              <a:t>Tiedon saatavuutta pitää erittäin tai melko hyvänä 89% vastaajista.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87632" y="3449715"/>
            <a:ext cx="1081673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Kehityskohteeksi koetaan tälläkin kyselykierroksella </a:t>
            </a:r>
            <a:r>
              <a:rPr lang="fi-FI" b="1" dirty="0"/>
              <a:t>reitit ja aikataulut</a:t>
            </a:r>
            <a:r>
              <a:rPr lang="fi-FI" dirty="0"/>
              <a:t> (3,97).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87636" y="4093554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Yleisarvosanaksi Kuopion kaupunkiseudun joukkoliikenne saa 4,06. </a:t>
            </a:r>
            <a:r>
              <a:rPr lang="fi-FI" dirty="0"/>
              <a:t>Vastaajista 85 % antaa arvioksi erittäin tai melko hyvä. 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687636" y="5008415"/>
            <a:ext cx="1081673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Vastaajat kokevat joukkoliikenteen yhteiskunnallisesti erittäin merkittäväksi (4,63). Vastaajista 96% antaa arvioksi erittäin tai melko hyvä. </a:t>
            </a:r>
          </a:p>
        </p:txBody>
      </p:sp>
    </p:spTree>
    <p:extLst>
      <p:ext uri="{BB962C8B-B14F-4D97-AF65-F5344CB8AC3E}">
        <p14:creationId xmlns:p14="http://schemas.microsoft.com/office/powerpoint/2010/main" val="96075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17113"/>
              </p:ext>
            </p:extLst>
          </p:nvPr>
        </p:nvGraphicFramePr>
        <p:xfrm>
          <a:off x="1189119" y="766119"/>
          <a:ext cx="4572216" cy="574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930285"/>
              </p:ext>
            </p:extLst>
          </p:nvPr>
        </p:nvGraphicFramePr>
        <p:xfrm>
          <a:off x="6096000" y="766119"/>
          <a:ext cx="4674649" cy="594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8D8AFA59-9778-412D-8A74-15DA8A9BCC35}"/>
              </a:ext>
            </a:extLst>
          </p:cNvPr>
          <p:cNvSpPr txBox="1"/>
          <p:nvPr/>
        </p:nvSpPr>
        <p:spPr>
          <a:xfrm>
            <a:off x="1510011" y="6548928"/>
            <a:ext cx="836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Huomioitava: 03/2018 muutettiin linjojen otosmääriä verrattuna aikaisempaan. Tämä selittää eroavaisuuksia määrissä linjoittain ja </a:t>
            </a:r>
            <a:r>
              <a:rPr lang="sv-SE" sz="1000" i="1" dirty="0" err="1">
                <a:solidFill>
                  <a:schemeClr val="bg1">
                    <a:lumMod val="50000"/>
                  </a:schemeClr>
                </a:solidFill>
              </a:rPr>
              <a:t>sopimuksittain</a:t>
            </a:r>
            <a:r>
              <a:rPr lang="sv-SE" sz="1000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Vastaajarakenne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151813"/>
              </p:ext>
            </p:extLst>
          </p:nvPr>
        </p:nvGraphicFramePr>
        <p:xfrm>
          <a:off x="1011876" y="1012212"/>
          <a:ext cx="7374835" cy="56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3511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Vuoroa koskevat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1627945662"/>
              </p:ext>
            </p:extLst>
          </p:nvPr>
        </p:nvGraphicFramePr>
        <p:xfrm>
          <a:off x="351592" y="817123"/>
          <a:ext cx="7654272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044844"/>
              </p:ext>
            </p:extLst>
          </p:nvPr>
        </p:nvGraphicFramePr>
        <p:xfrm>
          <a:off x="8005865" y="817123"/>
          <a:ext cx="3235383" cy="544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9756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358288" y="236295"/>
            <a:ext cx="9813925" cy="493956"/>
          </a:xfrm>
        </p:spPr>
        <p:txBody>
          <a:bodyPr>
            <a:normAutofit fontScale="90000"/>
          </a:bodyPr>
          <a:lstStyle/>
          <a:p>
            <a:pPr defTabSz="609585" fontAlgn="auto">
              <a:spcAft>
                <a:spcPts val="0"/>
              </a:spcAft>
              <a:defRPr/>
            </a:pPr>
            <a:r>
              <a:rPr lang="fi-FI" sz="3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Yleiset kysymykset</a:t>
            </a:r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3622129921"/>
              </p:ext>
            </p:extLst>
          </p:nvPr>
        </p:nvGraphicFramePr>
        <p:xfrm>
          <a:off x="351592" y="817123"/>
          <a:ext cx="7654272" cy="580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525055"/>
              </p:ext>
            </p:extLst>
          </p:nvPr>
        </p:nvGraphicFramePr>
        <p:xfrm>
          <a:off x="8005865" y="817122"/>
          <a:ext cx="3070174" cy="580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62974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eelback_master_presentation_02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_esitys_blankko (OP_liikemerkki)">
  <a:themeElements>
    <a:clrScheme name="OP-Pohjola">
      <a:dk1>
        <a:sysClr val="windowText" lastClr="000000"/>
      </a:dk1>
      <a:lt1>
        <a:sysClr val="window" lastClr="FFFFFF"/>
      </a:lt1>
      <a:dk2>
        <a:srgbClr val="464646"/>
      </a:dk2>
      <a:lt2>
        <a:srgbClr val="EEECE1"/>
      </a:lt2>
      <a:accent1>
        <a:srgbClr val="FF6A10"/>
      </a:accent1>
      <a:accent2>
        <a:srgbClr val="C8C8C8"/>
      </a:accent2>
      <a:accent3>
        <a:srgbClr val="646464"/>
      </a:accent3>
      <a:accent4>
        <a:srgbClr val="FDA53B"/>
      </a:accent4>
      <a:accent5>
        <a:srgbClr val="33A09F"/>
      </a:accent5>
      <a:accent6>
        <a:srgbClr val="86B44B"/>
      </a:accent6>
      <a:hlink>
        <a:srgbClr val="003366"/>
      </a:hlink>
      <a:folHlink>
        <a:srgbClr val="464646"/>
      </a:folHlink>
    </a:clrScheme>
    <a:fontScheme name="OP Pohjo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3175">
          <a:solidFill>
            <a:srgbClr val="BFBFBF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5A5A5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BFBFBF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custClrLst>
    <a:custClr name="1">
      <a:srgbClr val="FF6A10"/>
    </a:custClr>
    <a:custClr name="2">
      <a:srgbClr val="DCDCDC"/>
    </a:custClr>
    <a:custClr name="3">
      <a:srgbClr val="646464"/>
    </a:custClr>
    <a:custClr name="4">
      <a:srgbClr val="FDA53B"/>
    </a:custClr>
    <a:custClr name="5">
      <a:srgbClr val="C8C8C8"/>
    </a:custClr>
    <a:custClr name="6">
      <a:srgbClr val="3C80C8"/>
    </a:custClr>
    <a:custClr name="7">
      <a:srgbClr val="969696"/>
    </a:custClr>
    <a:custClr name="8">
      <a:srgbClr val="667FB4"/>
    </a:custClr>
    <a:custClr name="9">
      <a:srgbClr val="FFDDCC"/>
    </a:custClr>
    <a:custClr name="10">
      <a:srgbClr val="E6DFCE"/>
    </a:custClr>
    <a:custClr name="11">
      <a:srgbClr val="97001F"/>
    </a:custClr>
    <a:custClr name="12">
      <a:srgbClr val="3355A5"/>
    </a:custClr>
    <a:custClr name="13">
      <a:srgbClr val="FFBC99"/>
    </a:custClr>
    <a:custClr name="14">
      <a:srgbClr val="FFDE00"/>
    </a:custClr>
    <a:custClr name="15">
      <a:srgbClr val="BE9500"/>
    </a:custClr>
    <a:custClr name="16">
      <a:srgbClr val="0091B4"/>
    </a:custClr>
    <a:custClr name="17">
      <a:srgbClr val="A03C00"/>
    </a:custClr>
    <a:custClr name="18">
      <a:srgbClr val="99AAD2"/>
    </a:custClr>
    <a:custClr name="19">
      <a:srgbClr val="FF0000"/>
    </a:custClr>
    <a:custClr name="20">
      <a:srgbClr val="006400"/>
    </a:custClr>
    <a:custClr name="21">
      <a:srgbClr val="1E90FF"/>
    </a:custClr>
    <a:custClr name="22">
      <a:srgbClr val="7B68EE"/>
    </a:custClr>
    <a:custClr name="23">
      <a:srgbClr val="4169E1"/>
    </a:custClr>
    <a:custClr name="24">
      <a:srgbClr val="000080"/>
    </a:custClr>
    <a:custClr name="25">
      <a:srgbClr val="755B4D"/>
    </a:custClr>
    <a:custClr name="26">
      <a:srgbClr val="074B88"/>
    </a:custClr>
    <a:custClr name="27">
      <a:srgbClr val="8A070C"/>
    </a:custClr>
    <a:custClr name="28">
      <a:srgbClr val="219C52"/>
    </a:custClr>
    <a:custClr name="29">
      <a:srgbClr val="808080"/>
    </a:custClr>
    <a:custClr name="30">
      <a:srgbClr val="66FF33"/>
    </a:custClr>
    <a:custClr name="31">
      <a:srgbClr val="A052C8"/>
    </a:custClr>
    <a:custClr name="32">
      <a:srgbClr val="2882BE"/>
    </a:custClr>
    <a:custClr name="33">
      <a:srgbClr val="008452"/>
    </a:custClr>
    <a:custClr name="34">
      <a:srgbClr val="969491"/>
    </a:custClr>
    <a:custClr name="35">
      <a:srgbClr val="000066"/>
    </a:custClr>
  </a:custClr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66666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6767</TotalTime>
  <Words>214</Words>
  <Application>Microsoft Office PowerPoint</Application>
  <PresentationFormat>Laajakuva</PresentationFormat>
  <Paragraphs>29</Paragraphs>
  <Slides>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feelback_master_presentation_02</vt:lpstr>
      <vt:lpstr>OP_esitys_blankko (OP_liikemerkki)</vt:lpstr>
      <vt:lpstr>Kuopion kaupunkiseudun joukkoliikenne Asiakastyytyväisyys  11 2018 </vt:lpstr>
      <vt:lpstr>PowerPoint-esitys</vt:lpstr>
      <vt:lpstr>PowerPoint-esitys</vt:lpstr>
      <vt:lpstr>3 Vastaajarakenne</vt:lpstr>
      <vt:lpstr>Vastaajarakenne</vt:lpstr>
      <vt:lpstr>4 Vuoroa koskevat kysymykset</vt:lpstr>
      <vt:lpstr>5. Yleiset kysymykset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Asiakastutkimukset kokonaisuutena</dc:title>
  <dc:creator>Aki Miettinen</dc:creator>
  <cp:lastModifiedBy>Pasanen Seija</cp:lastModifiedBy>
  <cp:revision>314</cp:revision>
  <cp:lastPrinted>2018-04-13T07:12:41Z</cp:lastPrinted>
  <dcterms:created xsi:type="dcterms:W3CDTF">2016-09-06T06:36:25Z</dcterms:created>
  <dcterms:modified xsi:type="dcterms:W3CDTF">2018-11-20T11:42:46Z</dcterms:modified>
</cp:coreProperties>
</file>