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4" r:id="rId1"/>
    <p:sldMasterId id="2147483718" r:id="rId2"/>
    <p:sldMasterId id="2147483753" r:id="rId3"/>
    <p:sldMasterId id="2147483746" r:id="rId4"/>
    <p:sldMasterId id="2147483740" r:id="rId5"/>
    <p:sldMasterId id="2147483735" r:id="rId6"/>
    <p:sldMasterId id="2147483731" r:id="rId7"/>
    <p:sldMasterId id="2147483777" r:id="rId8"/>
    <p:sldMasterId id="2147483780" r:id="rId9"/>
    <p:sldMasterId id="2147483783" r:id="rId10"/>
    <p:sldMasterId id="2147483786" r:id="rId11"/>
    <p:sldMasterId id="2147483789" r:id="rId12"/>
    <p:sldMasterId id="2147483792" r:id="rId13"/>
  </p:sldMasterIdLst>
  <p:notesMasterIdLst>
    <p:notesMasterId r:id="rId16"/>
  </p:notesMasterIdLst>
  <p:handoutMasterIdLst>
    <p:handoutMasterId r:id="rId17"/>
  </p:handoutMasterIdLst>
  <p:sldIdLst>
    <p:sldId id="293" r:id="rId14"/>
    <p:sldId id="294" r:id="rId15"/>
  </p:sldIdLst>
  <p:sldSz cx="12192000" cy="6858000"/>
  <p:notesSz cx="6669088" cy="9926638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106" y="-8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590EED1-0BC3-4BB9-8EB5-B926B537AB3F}" type="datetime1">
              <a:rPr lang="fi-FI"/>
              <a:pPr>
                <a:defRPr/>
              </a:pPr>
              <a:t>26.3.2019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7BEAB4D-EF50-45DF-9D64-6E14AE0F09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961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A71B547-9146-4D47-A0A1-09434ED91A0A}" type="datetime1">
              <a:rPr lang="fi-FI"/>
              <a:pPr>
                <a:defRPr/>
              </a:pPr>
              <a:t>26.3.2019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35" tIns="46918" rIns="93835" bIns="46918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 dirty="0"/>
              <a:t>Muokkaa tekstin perustyylejä osoittamalla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DFC2BB4-0084-4C51-890A-9AE0EA2379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712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Georgia" pitchFamily="18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06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5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FF08-3E43-48C1-BE44-5D764CB7DCA9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ECBB-3629-462F-8B84-F6DFA0D63B5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08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rgbClr val="F01E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4714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4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1C1E3B8D-DEB5-450B-A89F-E019F2466FD2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31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1D07718E-015C-40D2-B899-6D587836E448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74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1140DF26-C574-4606-A99E-0A52B3A0F37F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105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14399" y="2371346"/>
            <a:ext cx="10363200" cy="1362075"/>
          </a:xfrm>
        </p:spPr>
        <p:txBody>
          <a:bodyPr anchor="b"/>
          <a:lstStyle>
            <a:lvl1pPr algn="ctr">
              <a:defRPr sz="3000" b="0" cap="none">
                <a:solidFill>
                  <a:srgbClr val="F01E00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86892" y="3881371"/>
            <a:ext cx="8818215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98067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0099FE95-0350-4BF6-9527-85D84D67F72F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6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3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908AD227-002C-4C3B-B548-07C808C94EEC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50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3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A12425BD-83A1-4A06-952D-7E063AACD8A3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6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0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78369F0F-7911-42C3-BF01-F1C7671DCC46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062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7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361D9A28-1FAE-4C7E-8460-B8CD4D0929A1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279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C865082-8369-4FEF-B453-5EF65A5FC2F9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8202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4DB5E29A-0D9F-4E6F-952B-9CDB61BDEA29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244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4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8CDB825-A889-4B20-8113-59912000C080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467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90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FD8A3017-346C-4225-93DB-117D1EE6DE53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621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4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FEE1688C-ECC4-4A5E-B2F2-6E5E2A87E131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40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355405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83D9076-5E96-4559-93BD-3E5DE91AE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200" y="3113834"/>
            <a:ext cx="4938882" cy="3127423"/>
          </a:xfrm>
          <a:prstGeom prst="rect">
            <a:avLst/>
          </a:prstGeom>
        </p:spPr>
      </p:pic>
      <p:sp>
        <p:nvSpPr>
          <p:cNvPr id="8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4E135653-6A73-4296-A2FF-F4F7D5D13A11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3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E1A731BE-68CF-464A-BDE1-CDCB45DFB5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5707" y="1298326"/>
            <a:ext cx="5400675" cy="4572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1539790"/>
            <a:ext cx="5694947" cy="1143000"/>
          </a:xfrm>
        </p:spPr>
        <p:txBody>
          <a:bodyPr/>
          <a:lstStyle>
            <a:lvl1pPr algn="l">
              <a:defRPr sz="2400" cap="none" baseline="0"/>
            </a:lvl1pPr>
          </a:lstStyle>
          <a:p>
            <a:r>
              <a:rPr lang="fi-FI" dirty="0"/>
              <a:t>Lisää lopputervehdys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AEC169EF-B452-4734-B327-E4810D5ABA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114005"/>
            <a:ext cx="4533900" cy="19240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900AD87-F512-4523-8BF3-9BC3AFA77784}"/>
              </a:ext>
            </a:extLst>
          </p:cNvPr>
          <p:cNvSpPr txBox="1"/>
          <p:nvPr userDrawn="1"/>
        </p:nvSpPr>
        <p:spPr>
          <a:xfrm>
            <a:off x="609600" y="5972592"/>
            <a:ext cx="323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chemeClr val="tx1"/>
                </a:solidFill>
              </a:rPr>
              <a:t>etunimi.sukunimi</a:t>
            </a:r>
            <a:r>
              <a:rPr lang="fi-FI" sz="1400" dirty="0" smtClean="0">
                <a:solidFill>
                  <a:schemeClr val="tx1"/>
                </a:solidFill>
              </a:rPr>
              <a:t>(at)kuopio.fi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 smtClean="0">
                <a:solidFill>
                  <a:schemeClr val="tx1"/>
                </a:solidFill>
              </a:rPr>
              <a:t>www.kuopio.fi</a:t>
            </a:r>
            <a:endParaRPr lang="fi-FI" sz="1400" dirty="0">
              <a:solidFill>
                <a:schemeClr val="tx1"/>
              </a:solidFill>
            </a:endParaRP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BFCC2DC6-FEA3-4B0E-8580-F41E0F95B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591" y="6124992"/>
            <a:ext cx="100979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E4C2AED-ADC5-4423-89DD-ECEC60AD0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362" y="2799995"/>
            <a:ext cx="3986260" cy="337461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416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0F384BC3-FCA3-4097-9AB4-6757D119DF8E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43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lang="fi-FI" sz="20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03ED6F01-9713-4BC4-B3F7-0C575C9E4B5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67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5EA4-7002-4107-9E9C-D56CD005783F}" type="datetime1">
              <a:rPr lang="fi-FI" smtClean="0"/>
              <a:t>26.3.2019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3B5D-ED60-49BD-8C6E-B633E6E5FC5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14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30F1-829D-4ECC-9610-2C8B9F398FD0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2287-382E-4B28-8FF3-E80DF884F48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37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68E1DC27-4895-4991-8179-05DFF736EA40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8092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F6F209B3-7A1E-4648-BD8E-FD1475F5E8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20734" y="6352140"/>
            <a:ext cx="1009791" cy="333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1" r:id="rId2"/>
    <p:sldLayoutId id="2147483728" r:id="rId3"/>
    <p:sldLayoutId id="2147483688" r:id="rId4"/>
    <p:sldLayoutId id="2147483761" r:id="rId5"/>
    <p:sldLayoutId id="2147483713" r:id="rId6"/>
    <p:sldLayoutId id="2147483712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67F8689F-F8BC-42A8-865E-2DD043A62586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7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4DB03C69-7645-46D7-8C53-46899DFD6206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501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1D0EA4ED-462E-4235-B649-93510E6241A8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6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2F36481-B875-4D80-92CB-43C9C6433925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58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3748F9A-27FB-4409-8FBF-0A6882C6F960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280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0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82285B6A-1B1D-4468-93E7-D88EED53E16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FBBC29F-7EB4-4DA6-870C-8A9355308AC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05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5D1667C4-D1CC-4A05-8B42-82701EC80F29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B9BC41D-DBE4-4373-9A35-1F891F0BAA7F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8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7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9B967EAD-B7D2-4F4F-B484-56ABAA3D317E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518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C622DD9-AA32-44E4-8E06-C63CAF1FD3AF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09C54831-F9CC-44CC-9A4D-F14EEB7A10B2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Hanna Väätäinen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4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399" y="0"/>
            <a:ext cx="10363200" cy="1362075"/>
          </a:xfrm>
        </p:spPr>
        <p:txBody>
          <a:bodyPr/>
          <a:lstStyle/>
          <a:p>
            <a:r>
              <a:rPr lang="fi-FI" dirty="0" smtClean="0"/>
              <a:t>Viisaan liikkumisen asiakasraati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86892" y="1818219"/>
            <a:ext cx="8818215" cy="409105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Esim. </a:t>
            </a:r>
            <a:r>
              <a:rPr lang="fi-FI" dirty="0" smtClean="0"/>
              <a:t>Jyväskylässä toiminut keväästä 2016 asiakasraati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Alkuun joukkoliikenteen asiakasraatina, keväästä 2018  toiminta laajentunut käsittämään lisäksi muita fiksun liikkumisen muotoja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Jyväskylässä </a:t>
            </a:r>
            <a:r>
              <a:rPr lang="fi-FI" dirty="0" smtClean="0"/>
              <a:t>asiakasraati kokoontuu 4-5 krt/vuosi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Tapaamiset teemoitetaan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HSL asiakaspaneeli (verkkopalvelu)</a:t>
            </a:r>
          </a:p>
          <a:p>
            <a:pPr algn="l"/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004" y="4539363"/>
            <a:ext cx="1426439" cy="134616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93" y="376938"/>
            <a:ext cx="1985937" cy="132006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029" y="4529302"/>
            <a:ext cx="1320063" cy="1320063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30" y="4539363"/>
            <a:ext cx="1340057" cy="13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5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 txBox="1">
            <a:spLocks/>
          </p:cNvSpPr>
          <p:nvPr/>
        </p:nvSpPr>
        <p:spPr bwMode="auto">
          <a:xfrm>
            <a:off x="914399" y="0"/>
            <a:ext cx="10363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 cap="none">
                <a:solidFill>
                  <a:srgbClr val="F01E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fi-FI" dirty="0" smtClean="0"/>
              <a:t>Viisaan liikkumisen asiakasraati</a:t>
            </a:r>
            <a:endParaRPr lang="fi-FI" dirty="0"/>
          </a:p>
        </p:txBody>
      </p:sp>
      <p:sp>
        <p:nvSpPr>
          <p:cNvPr id="5" name="Tekstin paikkamerkki 2"/>
          <p:cNvSpPr>
            <a:spLocks noGrp="1"/>
          </p:cNvSpPr>
          <p:nvPr>
            <p:ph type="body" idx="1"/>
          </p:nvPr>
        </p:nvSpPr>
        <p:spPr>
          <a:xfrm>
            <a:off x="1686891" y="1585271"/>
            <a:ext cx="8818215" cy="409105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Ehdotetaan perustettavan Kuopion viisaan liikkumisen asiakasraati, joka kokoontuu n. 4 </a:t>
            </a:r>
            <a:r>
              <a:rPr lang="fi-FI" dirty="0" err="1" smtClean="0"/>
              <a:t>krt/vuosi</a:t>
            </a:r>
            <a:r>
              <a:rPr lang="fi-FI" dirty="0" smtClean="0"/>
              <a:t>. Toimintakausi n. 2 vuotta.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Ryhmä koostetaan kevään / kesän 2019 aikana Vilkun </a:t>
            </a:r>
            <a:r>
              <a:rPr lang="fi-FI" dirty="0" err="1" smtClean="0"/>
              <a:t>Facebook-</a:t>
            </a:r>
            <a:r>
              <a:rPr lang="fi-FI" dirty="0" smtClean="0"/>
              <a:t> ja nettisivujen </a:t>
            </a:r>
            <a:r>
              <a:rPr lang="fi-FI" dirty="0" smtClean="0"/>
              <a:t>kutsulla. Ryhmän koko n. 20-30 </a:t>
            </a:r>
            <a:r>
              <a:rPr lang="fi-FI" dirty="0" err="1" smtClean="0"/>
              <a:t>hlö</a:t>
            </a:r>
            <a:r>
              <a:rPr lang="fi-FI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Ryhmä on poliittisesti sitoutumaton ja siihen haetaan erilaisia </a:t>
            </a:r>
            <a:r>
              <a:rPr lang="fi-FI" dirty="0" smtClean="0"/>
              <a:t>henkilöitä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Ensimmäinen kokoontuminen ajoitetaan liikkujan </a:t>
            </a:r>
            <a:r>
              <a:rPr lang="fi-FI" dirty="0" smtClean="0"/>
              <a:t>viikolle (16. – 22.9.2019)</a:t>
            </a:r>
            <a:endParaRPr lang="fi-FI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Tavoitteena on saada näkemyksiä fiksun liikkumisen olosuhteiden kehittämiseen ja palveluiden parantamiseen sekä viisaan arkiliikkumisen kasvattaminen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Toiminta tukee kaupungin strategiaa, resurssiviisausohjelmaa, joukkoliikenneohjelmaa ja pyöräilyn edistämisohjelmaa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2050" name="Picture 2" descr="C:\Users\vaata_ha\AppData\Local\Microsoft\Windows\Temporary Internet Files\Content.IE5\Z7QDIYBG\bike_sunset_sky_abendstimmung-4957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256" y="572776"/>
            <a:ext cx="1343993" cy="10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opion kaupunki esitysmalli">
  <a:themeElements>
    <a:clrScheme name="Kuopio_2018_3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0563C1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9DE78120-0FCE-415D-A017-DD613B1FCD13}"/>
    </a:ext>
  </a:extLst>
</a:theme>
</file>

<file path=ppt/theme/theme10.xml><?xml version="1.0" encoding="utf-8"?>
<a:theme xmlns:a="http://schemas.openxmlformats.org/drawingml/2006/main" name="1_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23E8398-7D34-4841-B4A1-F2EF97CDCACB}"/>
    </a:ext>
  </a:extLst>
</a:theme>
</file>

<file path=ppt/theme/theme11.xml><?xml version="1.0" encoding="utf-8"?>
<a:theme xmlns:a="http://schemas.openxmlformats.org/drawingml/2006/main" name="1_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004C97-B693-4F65-8109-C3C301B85E14}"/>
    </a:ext>
  </a:extLst>
</a:theme>
</file>

<file path=ppt/theme/theme12.xml><?xml version="1.0" encoding="utf-8"?>
<a:theme xmlns:a="http://schemas.openxmlformats.org/drawingml/2006/main" name="1_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AA345E7-4FF6-4381-9CF7-04E08EE3ACC2}"/>
    </a:ext>
  </a:extLst>
</a:theme>
</file>

<file path=ppt/theme/theme13.xml><?xml version="1.0" encoding="utf-8"?>
<a:theme xmlns:a="http://schemas.openxmlformats.org/drawingml/2006/main" name="1_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00231771-5076-4F27-9C62-1D7A0ED3A1F8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DA7BD79-0847-429E-A4CA-AF02152CB28A}"/>
    </a:ext>
  </a:extLst>
</a:theme>
</file>

<file path=ppt/theme/theme3.xml><?xml version="1.0" encoding="utf-8"?>
<a:theme xmlns:a="http://schemas.openxmlformats.org/drawingml/2006/main" name="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8A931B6-C02A-41DD-8C39-1193F13A2487}"/>
    </a:ext>
  </a:extLst>
</a:theme>
</file>

<file path=ppt/theme/theme4.xml><?xml version="1.0" encoding="utf-8"?>
<a:theme xmlns:a="http://schemas.openxmlformats.org/drawingml/2006/main" name="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AE812B8-29A6-4E4A-94F7-80E7E8427C87}"/>
    </a:ext>
  </a:extLst>
</a:theme>
</file>

<file path=ppt/theme/theme5.xml><?xml version="1.0" encoding="utf-8"?>
<a:theme xmlns:a="http://schemas.openxmlformats.org/drawingml/2006/main" name="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BDC0313-80D1-4F76-8344-656B9F1A4715}"/>
    </a:ext>
  </a:extLst>
</a:theme>
</file>

<file path=ppt/theme/theme6.xml><?xml version="1.0" encoding="utf-8"?>
<a:theme xmlns:a="http://schemas.openxmlformats.org/drawingml/2006/main" name="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11F229-B254-4EAA-AD83-CC690DE67D5C}"/>
    </a:ext>
  </a:extLst>
</a:theme>
</file>

<file path=ppt/theme/theme7.xml><?xml version="1.0" encoding="utf-8"?>
<a:theme xmlns:a="http://schemas.openxmlformats.org/drawingml/2006/main" name="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4EAB1D7-D712-4E25-B0E6-8F53531A24C5}"/>
    </a:ext>
  </a:extLst>
</a:theme>
</file>

<file path=ppt/theme/theme8.xml><?xml version="1.0" encoding="utf-8"?>
<a:theme xmlns:a="http://schemas.openxmlformats.org/drawingml/2006/main" name="1_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38F0264D-F126-451E-8493-B7473F4255F3}"/>
    </a:ext>
  </a:extLst>
</a:theme>
</file>

<file path=ppt/theme/theme9.xml><?xml version="1.0" encoding="utf-8"?>
<a:theme xmlns:a="http://schemas.openxmlformats.org/drawingml/2006/main" name="1_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98E9F64-F22A-4A00-BDAE-AC59CD48C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Esitysmalli_laajakuva_2018</Template>
  <TotalTime>0</TotalTime>
  <Words>125</Words>
  <Application>Microsoft Office PowerPoint</Application>
  <PresentationFormat>Laajakuva</PresentationFormat>
  <Paragraphs>13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2</vt:i4>
      </vt:variant>
    </vt:vector>
  </HeadingPairs>
  <TitlesOfParts>
    <vt:vector size="20" baseType="lpstr">
      <vt:lpstr>ＭＳ Ｐゴシック</vt:lpstr>
      <vt:lpstr>Arial</vt:lpstr>
      <vt:lpstr>Calibri</vt:lpstr>
      <vt:lpstr>Georgia</vt:lpstr>
      <vt:lpstr>Verdana</vt:lpstr>
      <vt:lpstr>Kuopion kaupunki esitysmalli</vt:lpstr>
      <vt:lpstr>Kuopion kaupunki esitysmalli2</vt:lpstr>
      <vt:lpstr>Kuopion kaupunki esitysmalli3</vt:lpstr>
      <vt:lpstr>Kuopion kaupunki esitysmalli4</vt:lpstr>
      <vt:lpstr>Kuopion kaupunki esitysmalli5</vt:lpstr>
      <vt:lpstr>Kuopion kaupunki esitysmalli6</vt:lpstr>
      <vt:lpstr>Kuopion kaupunki esitysmalli7</vt:lpstr>
      <vt:lpstr>1_Kuopion kaupunki esitysmalli2</vt:lpstr>
      <vt:lpstr>1_Kuopion kaupunki esitysmalli3</vt:lpstr>
      <vt:lpstr>1_Kuopion kaupunki esitysmalli4</vt:lpstr>
      <vt:lpstr>1_Kuopion kaupunki esitysmalli5</vt:lpstr>
      <vt:lpstr>1_Kuopion kaupunki esitysmalli6</vt:lpstr>
      <vt:lpstr>1_Kuopion kaupunki esitysmalli7</vt:lpstr>
      <vt:lpstr>Viisaan liikkumisen asiakasraati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2018-10-15T07:38:50Z</dcterms:created>
  <dcterms:modified xsi:type="dcterms:W3CDTF">2019-03-26T07:10:02Z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GroupSlideThemes" visible="true"/>
      </mso:documentControls>
    </mso:qat>
  </mso:ribbon>
</mso:customUI>
</file>