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8"/>
  </p:notesMasterIdLst>
  <p:handoutMasterIdLst>
    <p:handoutMasterId r:id="rId19"/>
  </p:handoutMasterIdLst>
  <p:sldIdLst>
    <p:sldId id="256" r:id="rId14"/>
    <p:sldId id="259" r:id="rId15"/>
    <p:sldId id="257" r:id="rId16"/>
    <p:sldId id="260" r:id="rId17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4" y="3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13.8.2019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13.8.2019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13.8.2019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13.8.2019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13.8.2019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13.8.2019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8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KANSALAISTEN OSALLISTAMINEN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KUOPION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MAASEUTUALUEIDEN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KEHITTÄMISEEN </a:t>
            </a:r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PITKIN PITÄJIÄ - KAMPANJA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63B03F-C7F0-4624-88C0-74327DEC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Kaikilla raatialueilla tahtotila lisätä oman alueen tunnettuutta ja vetovoimaa</a:t>
            </a:r>
          </a:p>
          <a:p>
            <a:r>
              <a:rPr lang="fi-FI" dirty="0" smtClean="0"/>
              <a:t>Osallistuttu messuille, tonttimarkkinointia, tapahtumamarkkinointia, aluemarkkinointia –</a:t>
            </a:r>
            <a:r>
              <a:rPr lang="fi-FI" dirty="0" smtClean="0">
                <a:solidFill>
                  <a:srgbClr val="FF0000"/>
                </a:solidFill>
              </a:rPr>
              <a:t>passiivinen tapa</a:t>
            </a:r>
          </a:p>
          <a:p>
            <a:r>
              <a:rPr lang="fi-FI" dirty="0" smtClean="0"/>
              <a:t>Lähdettiin kehittämään vaikuttavampaa ja osallistavampaa tapaa toteuttaa tehtävää.- </a:t>
            </a:r>
            <a:r>
              <a:rPr lang="fi-FI" dirty="0" smtClean="0">
                <a:solidFill>
                  <a:srgbClr val="FF0000"/>
                </a:solidFill>
              </a:rPr>
              <a:t>aktiivinen tapa</a:t>
            </a:r>
          </a:p>
          <a:p>
            <a:r>
              <a:rPr lang="fi-FI" dirty="0" smtClean="0"/>
              <a:t>Internet-verkossa toimiva onlineyhteisö, joka ideoi, kommentoi, esittää ja suunnittelee Kuopion maaseutualueiden tulevaisuuta yhdessä pitäjäraatilaisten kanssa.</a:t>
            </a:r>
          </a:p>
          <a:p>
            <a:r>
              <a:rPr lang="fi-FI" dirty="0" smtClean="0"/>
              <a:t>Työskentely yhteisössä on ohjattua ja valvottua – </a:t>
            </a:r>
            <a:r>
              <a:rPr lang="fi-FI" dirty="0" err="1" smtClean="0"/>
              <a:t>Avidly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3862" y="6373391"/>
            <a:ext cx="3860800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906B36-156C-4ECE-91F9-00A134DB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3094"/>
            <a:ext cx="10363200" cy="922563"/>
          </a:xfrm>
        </p:spPr>
        <p:txBody>
          <a:bodyPr/>
          <a:lstStyle/>
          <a:p>
            <a:r>
              <a:rPr lang="fi-FI" dirty="0" smtClean="0"/>
              <a:t>Kampanjan tavoitteet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B28FF8-D908-43B6-AA8F-28B8FE16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892" y="1175657"/>
            <a:ext cx="8818215" cy="5037364"/>
          </a:xfrm>
        </p:spPr>
        <p:txBody>
          <a:bodyPr/>
          <a:lstStyle/>
          <a:p>
            <a:pPr algn="l"/>
            <a:r>
              <a:rPr lang="fi-FI" sz="1600" dirty="0">
                <a:latin typeface="Arial" panose="020B0604020202020204" pitchFamily="34" charset="0"/>
              </a:rPr>
              <a:t>T</a:t>
            </a:r>
            <a:r>
              <a:rPr lang="fi-FI" sz="1600" dirty="0" smtClean="0">
                <a:latin typeface="Arial" panose="020B0604020202020204" pitchFamily="34" charset="0"/>
              </a:rPr>
              <a:t>avoitteena </a:t>
            </a:r>
            <a:r>
              <a:rPr lang="fi-FI" sz="1600" dirty="0">
                <a:latin typeface="Arial" panose="020B0604020202020204" pitchFamily="34" charset="0"/>
              </a:rPr>
              <a:t>on mahdollistaa </a:t>
            </a:r>
            <a:r>
              <a:rPr lang="fi-FI" sz="1600" dirty="0" smtClean="0">
                <a:latin typeface="Arial" panose="020B0604020202020204" pitchFamily="34" charset="0"/>
              </a:rPr>
              <a:t>asukkaiden </a:t>
            </a:r>
            <a:r>
              <a:rPr lang="fi-FI" sz="1600" dirty="0">
                <a:latin typeface="Arial" panose="020B0604020202020204" pitchFamily="34" charset="0"/>
              </a:rPr>
              <a:t>aktiivinen osallistuminen oman asuinalueen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k</a:t>
            </a:r>
            <a:r>
              <a:rPr lang="fi-FI" sz="1600" dirty="0" smtClean="0">
                <a:latin typeface="Arial" panose="020B0604020202020204" pitchFamily="34" charset="0"/>
              </a:rPr>
              <a:t>ehittämiseen, edistää demokratiaa </a:t>
            </a:r>
            <a:r>
              <a:rPr lang="fi-FI" sz="1600" dirty="0">
                <a:latin typeface="Arial" panose="020B0604020202020204" pitchFamily="34" charset="0"/>
              </a:rPr>
              <a:t>sekä </a:t>
            </a:r>
            <a:r>
              <a:rPr lang="fi-FI" sz="1600" dirty="0" smtClean="0">
                <a:latin typeface="Arial" panose="020B0604020202020204" pitchFamily="34" charset="0"/>
              </a:rPr>
              <a:t>maaseutualueiden elinvoiman kehittymistä – lisätä tunnettuutta ja kiinnostusta alueeseen.</a:t>
            </a:r>
            <a:endParaRPr lang="fi-FI" sz="1600" dirty="0">
              <a:latin typeface="Arial" panose="020B0604020202020204" pitchFamily="34" charset="0"/>
            </a:endParaRPr>
          </a:p>
          <a:p>
            <a:pPr algn="l"/>
            <a:endParaRPr lang="fi-FI" sz="1600" dirty="0">
              <a:latin typeface="Arial" panose="020B0604020202020204" pitchFamily="34" charset="0"/>
            </a:endParaRPr>
          </a:p>
          <a:p>
            <a:pPr algn="l"/>
            <a:r>
              <a:rPr lang="fi-FI" sz="1600" dirty="0" smtClean="0">
                <a:latin typeface="Arial" panose="020B0604020202020204" pitchFamily="34" charset="0"/>
              </a:rPr>
              <a:t>Pitäjäraatien </a:t>
            </a:r>
            <a:r>
              <a:rPr lang="fi-FI" sz="1600" dirty="0">
                <a:latin typeface="Arial" panose="020B0604020202020204" pitchFamily="34" charset="0"/>
              </a:rPr>
              <a:t>avulla ympäröivät maaseutualueet otetaan mukaan Kuopion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kaupungin kasvustrategiaan ja osaksi Kuopio brändiä</a:t>
            </a:r>
            <a:r>
              <a:rPr lang="fi-FI" sz="1600" dirty="0" smtClean="0">
                <a:latin typeface="Arial" panose="020B0604020202020204" pitchFamily="34" charset="0"/>
              </a:rPr>
              <a:t>.</a:t>
            </a:r>
          </a:p>
          <a:p>
            <a:pPr algn="l"/>
            <a:endParaRPr lang="fi-FI" sz="1600" dirty="0">
              <a:latin typeface="Arial" panose="020B0604020202020204" pitchFamily="34" charset="0"/>
            </a:endParaRP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Mitkä ovat ne kohderyhmät, </a:t>
            </a:r>
            <a:r>
              <a:rPr lang="fi-FI" sz="1600" dirty="0" smtClean="0">
                <a:latin typeface="Arial" panose="020B0604020202020204" pitchFamily="34" charset="0"/>
              </a:rPr>
              <a:t>on kutsuttu mukaan </a:t>
            </a:r>
            <a:r>
              <a:rPr lang="fi-FI" sz="1600" dirty="0">
                <a:latin typeface="Arial" panose="020B0604020202020204" pitchFamily="34" charset="0"/>
              </a:rPr>
              <a:t>täydentämään Pitäjäraateja?</a:t>
            </a:r>
          </a:p>
          <a:p>
            <a:pPr algn="l"/>
            <a:r>
              <a:rPr lang="fi-FI" sz="1600" dirty="0" smtClean="0">
                <a:latin typeface="Arial" panose="020B0604020202020204" pitchFamily="34" charset="0"/>
              </a:rPr>
              <a:t>- 25 </a:t>
            </a:r>
            <a:r>
              <a:rPr lang="fi-FI" sz="1600" dirty="0">
                <a:latin typeface="Arial" panose="020B0604020202020204" pitchFamily="34" charset="0"/>
              </a:rPr>
              <a:t>% Maaseutualueen asukkaat Pitäjäraatien alueilla, painotus nuorissa</a:t>
            </a:r>
          </a:p>
          <a:p>
            <a:pPr algn="l"/>
            <a:r>
              <a:rPr lang="fi-FI" sz="1600" dirty="0" smtClean="0">
                <a:latin typeface="Arial" panose="020B0604020202020204" pitchFamily="34" charset="0"/>
              </a:rPr>
              <a:t>- 15 </a:t>
            </a:r>
            <a:r>
              <a:rPr lang="fi-FI" sz="1600" dirty="0">
                <a:latin typeface="Arial" panose="020B0604020202020204" pitchFamily="34" charset="0"/>
              </a:rPr>
              <a:t>% osavuosiasukkaat, (tieosuuskunnat) + kuopio +100 km + kiinnostuksen kohteet</a:t>
            </a:r>
          </a:p>
          <a:p>
            <a:pPr algn="l"/>
            <a:r>
              <a:rPr lang="fi-FI" sz="1600" dirty="0" smtClean="0">
                <a:latin typeface="Arial" panose="020B0604020202020204" pitchFamily="34" charset="0"/>
              </a:rPr>
              <a:t>- 10 </a:t>
            </a:r>
            <a:r>
              <a:rPr lang="fi-FI" sz="1600" dirty="0">
                <a:latin typeface="Arial" panose="020B0604020202020204" pitchFamily="34" charset="0"/>
              </a:rPr>
              <a:t>% metsänomistajat (metsänhoitoyhdistykset, MTK ja metsäkeskus) → painotetaan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niin että 50/50 muita kuin kuopiolaisia esim. juuri osavuosiasukkaat ja metsänomistajat,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potentiaaliset paluumuuttajat / maallemuutosta haaveilevat kiinnostuksen kohteet +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200 km kuopio + isot kaupungit.</a:t>
            </a:r>
          </a:p>
          <a:p>
            <a:pPr algn="l"/>
            <a:r>
              <a:rPr lang="fi-FI" sz="1600" dirty="0" smtClean="0">
                <a:latin typeface="Arial" panose="020B0604020202020204" pitchFamily="34" charset="0"/>
              </a:rPr>
              <a:t>- 50 </a:t>
            </a:r>
            <a:r>
              <a:rPr lang="fi-FI" sz="1600" dirty="0">
                <a:latin typeface="Arial" panose="020B0604020202020204" pitchFamily="34" charset="0"/>
              </a:rPr>
              <a:t>% MUUALLA ASUVAT: miten kehittää maaseutualueita, kasvattaa houkuttelevuutta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(maallemuutosta haaveileva) PK-seutu + kiinnostuksen kohteet</a:t>
            </a:r>
          </a:p>
          <a:p>
            <a:pPr algn="l"/>
            <a:r>
              <a:rPr lang="fi-FI" sz="1600" dirty="0">
                <a:latin typeface="Arial" panose="020B0604020202020204" pitchFamily="34" charset="0"/>
              </a:rPr>
              <a:t>Kohderyhmän koko n. 40 000 yhteensä, tästä rekrytoidaan </a:t>
            </a:r>
            <a:r>
              <a:rPr lang="fi-FI" sz="1600" b="1" dirty="0">
                <a:latin typeface="Arial" panose="020B0604020202020204" pitchFamily="34" charset="0"/>
              </a:rPr>
              <a:t>60-80 </a:t>
            </a:r>
            <a:r>
              <a:rPr lang="fi-FI" sz="1600" dirty="0">
                <a:latin typeface="Arial" panose="020B0604020202020204" pitchFamily="34" charset="0"/>
              </a:rPr>
              <a:t>aktiivista osallistujaa</a:t>
            </a:r>
            <a:endParaRPr lang="fi-FI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Onlineyhteisö: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Rekrytointi tehty kesä-heinäkuussa, pääasiallisesti </a:t>
            </a:r>
            <a:r>
              <a:rPr lang="fi-FI" dirty="0" err="1" smtClean="0"/>
              <a:t>facebook</a:t>
            </a:r>
            <a:r>
              <a:rPr lang="fi-FI" dirty="0" smtClean="0"/>
              <a:t> ja </a:t>
            </a:r>
            <a:r>
              <a:rPr lang="fi-FI" dirty="0" err="1" smtClean="0"/>
              <a:t>Youtube-</a:t>
            </a:r>
            <a:r>
              <a:rPr lang="fi-FI" dirty="0" smtClean="0"/>
              <a:t> markkinoinnin avulla.</a:t>
            </a:r>
          </a:p>
          <a:p>
            <a:r>
              <a:rPr lang="fi-FI" dirty="0" smtClean="0"/>
              <a:t>Tällä hetkellä yhteensä 88 yhteisön jäsentä</a:t>
            </a:r>
          </a:p>
          <a:p>
            <a:r>
              <a:rPr lang="fi-FI" dirty="0" smtClean="0"/>
              <a:t>36 pitäjäraatilaista – saa tulla </a:t>
            </a:r>
            <a:r>
              <a:rPr lang="fi-FI" smtClean="0"/>
              <a:t>mukaan vielä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918824"/>
      </p:ext>
    </p:extLst>
  </p:cSld>
  <p:clrMapOvr>
    <a:masterClrMapping/>
  </p:clrMapOvr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234</Words>
  <Application>Microsoft Office PowerPoint</Application>
  <PresentationFormat>Laajakuva</PresentationFormat>
  <Paragraphs>29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4</vt:i4>
      </vt:variant>
    </vt:vector>
  </HeadingPairs>
  <TitlesOfParts>
    <vt:vector size="22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  <vt:lpstr> KANSALAISTEN OSALLISTAMINEN KUOPION MAASEUTUALUEIDEN KEHITTÄMISEEN – PITKIN PITÄJIÄ - KAMPANJA</vt:lpstr>
      <vt:lpstr>Kampanjan tavoitteet</vt:lpstr>
      <vt:lpstr>Onlineyhteisö: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2019-08-13T12:51:14Z</dcterms:created>
  <dcterms:modified xsi:type="dcterms:W3CDTF">2019-08-13T13:25:21Z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