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079" r:id="rId2"/>
    <p:sldId id="1080" r:id="rId3"/>
    <p:sldId id="1081" r:id="rId4"/>
    <p:sldId id="313" r:id="rId5"/>
    <p:sldId id="358" r:id="rId6"/>
    <p:sldId id="356" r:id="rId7"/>
    <p:sldId id="359" r:id="rId8"/>
    <p:sldId id="387" r:id="rId9"/>
    <p:sldId id="1077" r:id="rId10"/>
    <p:sldId id="1078" r:id="rId11"/>
    <p:sldId id="384" r:id="rId12"/>
  </p:sldIdLst>
  <p:sldSz cx="12192000" cy="6858000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FFCC99"/>
    <a:srgbClr val="FFFF66"/>
    <a:srgbClr val="FF7C80"/>
    <a:srgbClr val="FF6600"/>
    <a:srgbClr val="FF9900"/>
    <a:srgbClr val="FF9933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594"/>
      </p:cViewPr>
      <p:guideLst>
        <p:guide orient="horz" pos="2160"/>
        <p:guide pos="3840"/>
        <p:guide orient="horz" pos="2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9424657155067"/>
          <c:y val="1.3956363920380055E-2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9"/>
                <c:pt idx="0">
                  <c:v>LINJA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14</c:v>
                </c:pt>
                <c:pt idx="5">
                  <c:v>30</c:v>
                </c:pt>
                <c:pt idx="6">
                  <c:v>31</c:v>
                </c:pt>
                <c:pt idx="7">
                  <c:v>35</c:v>
                </c:pt>
                <c:pt idx="8">
                  <c:v>40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9"/>
                <c:pt idx="1">
                  <c:v>31</c:v>
                </c:pt>
                <c:pt idx="2">
                  <c:v>120</c:v>
                </c:pt>
                <c:pt idx="3">
                  <c:v>84</c:v>
                </c:pt>
                <c:pt idx="4">
                  <c:v>27</c:v>
                </c:pt>
                <c:pt idx="5">
                  <c:v>30</c:v>
                </c:pt>
                <c:pt idx="6">
                  <c:v>101</c:v>
                </c:pt>
                <c:pt idx="7">
                  <c:v>59</c:v>
                </c:pt>
                <c:pt idx="8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9-4593-96E6-46730FD9899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11/2019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9"/>
                <c:pt idx="0">
                  <c:v>LINJA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14</c:v>
                </c:pt>
                <c:pt idx="5">
                  <c:v>30</c:v>
                </c:pt>
                <c:pt idx="6">
                  <c:v>31</c:v>
                </c:pt>
                <c:pt idx="7">
                  <c:v>35</c:v>
                </c:pt>
                <c:pt idx="8">
                  <c:v>40</c:v>
                </c:pt>
              </c:strCache>
            </c:strRef>
          </c:cat>
          <c:val>
            <c:numRef>
              <c:f>Sheet1!$C$2:$C$22</c:f>
              <c:numCache>
                <c:formatCode>0</c:formatCode>
                <c:ptCount val="9"/>
                <c:pt idx="1">
                  <c:v>20</c:v>
                </c:pt>
                <c:pt idx="2">
                  <c:v>126</c:v>
                </c:pt>
                <c:pt idx="3">
                  <c:v>102</c:v>
                </c:pt>
                <c:pt idx="4">
                  <c:v>26</c:v>
                </c:pt>
                <c:pt idx="5">
                  <c:v>29</c:v>
                </c:pt>
                <c:pt idx="6">
                  <c:v>103</c:v>
                </c:pt>
                <c:pt idx="7">
                  <c:v>57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8-4A0E-8776-AE1138033B3A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08/2019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Sheet1!$A$2:$A$22</c:f>
              <c:strCache>
                <c:ptCount val="9"/>
                <c:pt idx="0">
                  <c:v>LINJA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14</c:v>
                </c:pt>
                <c:pt idx="5">
                  <c:v>30</c:v>
                </c:pt>
                <c:pt idx="6">
                  <c:v>31</c:v>
                </c:pt>
                <c:pt idx="7">
                  <c:v>35</c:v>
                </c:pt>
                <c:pt idx="8">
                  <c:v>40</c:v>
                </c:pt>
              </c:strCache>
            </c:strRef>
          </c:cat>
          <c:val>
            <c:numRef>
              <c:f>Sheet1!$D$2:$D$22</c:f>
              <c:numCache>
                <c:formatCode>0</c:formatCode>
                <c:ptCount val="9"/>
                <c:pt idx="1">
                  <c:v>23</c:v>
                </c:pt>
                <c:pt idx="2">
                  <c:v>121</c:v>
                </c:pt>
                <c:pt idx="3">
                  <c:v>80</c:v>
                </c:pt>
                <c:pt idx="4">
                  <c:v>21</c:v>
                </c:pt>
                <c:pt idx="5">
                  <c:v>29</c:v>
                </c:pt>
                <c:pt idx="6">
                  <c:v>97</c:v>
                </c:pt>
                <c:pt idx="7">
                  <c:v>61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D-4E14-9E41-746009B2F9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kpl 03/2019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Sheet1!$A$2:$A$22</c:f>
              <c:strCache>
                <c:ptCount val="9"/>
                <c:pt idx="0">
                  <c:v>LINJA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14</c:v>
                </c:pt>
                <c:pt idx="5">
                  <c:v>30</c:v>
                </c:pt>
                <c:pt idx="6">
                  <c:v>31</c:v>
                </c:pt>
                <c:pt idx="7">
                  <c:v>35</c:v>
                </c:pt>
                <c:pt idx="8">
                  <c:v>40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9"/>
                <c:pt idx="2" formatCode="0">
                  <c:v>153</c:v>
                </c:pt>
                <c:pt idx="3" formatCode="0">
                  <c:v>120</c:v>
                </c:pt>
                <c:pt idx="5" formatCode="0">
                  <c:v>30</c:v>
                </c:pt>
                <c:pt idx="6" formatCode="0">
                  <c:v>96</c:v>
                </c:pt>
                <c:pt idx="7" formatCode="0">
                  <c:v>60</c:v>
                </c:pt>
                <c:pt idx="8" formatCode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C-4B02-AB7E-64D67FF19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6867555476522897"/>
          <c:y val="0.81292311895334535"/>
          <c:w val="0.21339740570637231"/>
          <c:h val="0.18707689903175317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 tai B / Kausilippu</c:v>
                </c:pt>
                <c:pt idx="1">
                  <c:v>0 - 5 eur</c:v>
                </c:pt>
                <c:pt idx="2">
                  <c:v>5 - 10 eur</c:v>
                </c:pt>
                <c:pt idx="3">
                  <c:v>10 - 15 eur</c:v>
                </c:pt>
                <c:pt idx="4">
                  <c:v>yli 15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65</c:v>
                </c:pt>
                <c:pt idx="2">
                  <c:v>26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B-43CE-8EB6-2647FB4BB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AB-vyöhykkeet / Kertalippumatka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57</c:v>
                </c:pt>
                <c:pt idx="2">
                  <c:v>27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4-465F-877F-913552427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AB-vyöhykkeet / Kausilippu</c:v>
                </c:pt>
                <c:pt idx="1">
                  <c:v>0 - 5 eur</c:v>
                </c:pt>
                <c:pt idx="2">
                  <c:v>5 - 10 eur</c:v>
                </c:pt>
                <c:pt idx="3">
                  <c:v>10 - 15 eur</c:v>
                </c:pt>
                <c:pt idx="4">
                  <c:v>yli 15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57</c:v>
                </c:pt>
                <c:pt idx="2">
                  <c:v>31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A-4F6C-BDD3-9F623CBB5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AB-vyöhykkeet / Arvolippumatka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56</c:v>
                </c:pt>
                <c:pt idx="2">
                  <c:v>26</c:v>
                </c:pt>
                <c:pt idx="3">
                  <c:v>12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E-45E3-B532-1271652C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4347954252819"/>
          <c:y val="5.7273362642469287E-2"/>
          <c:w val="0.53216808363579815"/>
          <c:h val="0.892228231723976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4"/>
                <c:pt idx="1">
                  <c:v>31</c:v>
                </c:pt>
                <c:pt idx="2">
                  <c:v>231</c:v>
                </c:pt>
                <c:pt idx="3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F-4D4A-B7C8-42954C0F66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11/2019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4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4"/>
                <c:pt idx="1">
                  <c:v>30</c:v>
                </c:pt>
                <c:pt idx="2">
                  <c:v>254</c:v>
                </c:pt>
                <c:pt idx="3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8-4FA9-86B6-29F6B9BEC53D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08/2019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4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4"/>
                <c:pt idx="2">
                  <c:v>245</c:v>
                </c:pt>
                <c:pt idx="3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4-48EC-B81C-2B9ED20E8A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kpl 03/2019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Sheet1!$A$2:$A$7</c:f>
              <c:strCache>
                <c:ptCount val="4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4"/>
                <c:pt idx="2">
                  <c:v>273</c:v>
                </c:pt>
                <c:pt idx="3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4-46EB-ABAC-3D28D8D5A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5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100"/>
        <c:minorUnit val="5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7777090857516784"/>
          <c:y val="0.61772429796162232"/>
          <c:w val="0.21769420549008062"/>
          <c:h val="0.33583757919162566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3368285527749"/>
          <c:y val="3.2701172815439827E-2"/>
          <c:w val="0.43556070696102184"/>
          <c:h val="0.89280902926521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1">
                  <c:v>338</c:v>
                </c:pt>
                <c:pt idx="2">
                  <c:v>146</c:v>
                </c:pt>
                <c:pt idx="4">
                  <c:v>191</c:v>
                </c:pt>
                <c:pt idx="5">
                  <c:v>174</c:v>
                </c:pt>
                <c:pt idx="6">
                  <c:v>94</c:v>
                </c:pt>
                <c:pt idx="7">
                  <c:v>41</c:v>
                </c:pt>
                <c:pt idx="9">
                  <c:v>372</c:v>
                </c:pt>
                <c:pt idx="10">
                  <c:v>95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F-4D4A-B7C8-42954C0F66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11/2019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1">
                  <c:v>975</c:v>
                </c:pt>
                <c:pt idx="2">
                  <c:v>390</c:v>
                </c:pt>
                <c:pt idx="4">
                  <c:v>527</c:v>
                </c:pt>
                <c:pt idx="5">
                  <c:v>514</c:v>
                </c:pt>
                <c:pt idx="6">
                  <c:v>308</c:v>
                </c:pt>
                <c:pt idx="7">
                  <c:v>122</c:v>
                </c:pt>
                <c:pt idx="9">
                  <c:v>1279</c:v>
                </c:pt>
                <c:pt idx="10">
                  <c:v>59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6-4C6F-8AEE-1FA0F9D191EB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08/2019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1">
                  <c:v>324</c:v>
                </c:pt>
                <c:pt idx="2">
                  <c:v>130</c:v>
                </c:pt>
                <c:pt idx="4">
                  <c:v>124</c:v>
                </c:pt>
                <c:pt idx="5">
                  <c:v>157</c:v>
                </c:pt>
                <c:pt idx="6">
                  <c:v>137</c:v>
                </c:pt>
                <c:pt idx="7">
                  <c:v>61</c:v>
                </c:pt>
                <c:pt idx="9">
                  <c:v>349</c:v>
                </c:pt>
                <c:pt idx="10">
                  <c:v>99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F6A-A8D8-91ECF125C1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kpl 03/2019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1">
                  <c:v>967</c:v>
                </c:pt>
                <c:pt idx="2">
                  <c:v>419</c:v>
                </c:pt>
                <c:pt idx="4">
                  <c:v>397</c:v>
                </c:pt>
                <c:pt idx="5">
                  <c:v>564</c:v>
                </c:pt>
                <c:pt idx="6">
                  <c:v>357</c:v>
                </c:pt>
                <c:pt idx="7">
                  <c:v>150</c:v>
                </c:pt>
                <c:pt idx="9">
                  <c:v>1268</c:v>
                </c:pt>
                <c:pt idx="10">
                  <c:v>123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3-4A12-8173-F5542485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50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81392722684643126"/>
          <c:y val="0.63034341962811979"/>
          <c:w val="0.18052932709680963"/>
          <c:h val="0.21459479493066486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i-FI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fi-FI" sz="2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kysymykseen vastanneista (01/2020)</a:t>
            </a:r>
            <a:endParaRPr lang="fi-FI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7409005062793688"/>
          <c:y val="1.63194425322487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747309215037038"/>
          <c:y val="8.850901975038046E-2"/>
          <c:w val="0.59905252909747642"/>
          <c:h val="0.77771707703915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Erittäin hyvä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Linja-auton siisteys ja matkustusmukavuus</c:v>
                </c:pt>
                <c:pt idx="2">
                  <c:v>Kuljettajan ystävällisyys</c:v>
                </c:pt>
                <c:pt idx="3">
                  <c:v>Vuoron täsmällisyys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51</c:v>
                </c:pt>
                <c:pt idx="1">
                  <c:v>49</c:v>
                </c:pt>
                <c:pt idx="2">
                  <c:v>47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1-49BD-95E6-3639610BED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Melko hyvä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Linja-auton siisteys ja matkustusmukavuus</c:v>
                </c:pt>
                <c:pt idx="2">
                  <c:v>Kuljettajan ystävällisyys</c:v>
                </c:pt>
                <c:pt idx="3">
                  <c:v>Vuoron täsmällisyys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38</c:v>
                </c:pt>
                <c:pt idx="1">
                  <c:v>40</c:v>
                </c:pt>
                <c:pt idx="2">
                  <c:v>38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1-49BD-95E6-3639610BED8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Keskinkertainen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Linja-auton siisteys ja matkustusmukavuus</c:v>
                </c:pt>
                <c:pt idx="2">
                  <c:v>Kuljettajan ystävällisyys</c:v>
                </c:pt>
                <c:pt idx="3">
                  <c:v>Vuoron täsmällisyys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1-49BD-95E6-3639610BED8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Melko huono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D7-4999-8A95-7B8B5312AE2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D7-4999-8A95-7B8B5312A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Linja-auton siisteys ja matkustusmukavuus</c:v>
                </c:pt>
                <c:pt idx="2">
                  <c:v>Kuljettajan ystävällisyys</c:v>
                </c:pt>
                <c:pt idx="3">
                  <c:v>Vuoron täsmällisyys</c:v>
                </c:pt>
              </c:strCache>
            </c:strRef>
          </c:cat>
          <c:val>
            <c:numRef>
              <c:f>Sheet1!$F$2:$F$5</c:f>
              <c:numCache>
                <c:formatCode>0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1-49BD-95E6-3639610BED85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Erittäin huono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69-4BA8-BBCA-C9DE85B448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69-4BA8-BBCA-C9DE85B448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D7-4999-8A95-7B8B5312A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Linja-auton siisteys ja matkustusmukavuus</c:v>
                </c:pt>
                <c:pt idx="2">
                  <c:v>Kuljettajan ystävällisyys</c:v>
                </c:pt>
                <c:pt idx="3">
                  <c:v>Vuoron täsmällisyys</c:v>
                </c:pt>
              </c:strCache>
            </c:strRef>
          </c:cat>
          <c:val>
            <c:numRef>
              <c:f>Sheet1!$G$2:$G$5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31-49BD-95E6-3639610BED85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Linja-auton siisteys ja matkustusmukavuus</c:v>
                </c:pt>
                <c:pt idx="2">
                  <c:v>Kuljettajan ystävällisyys</c:v>
                </c:pt>
                <c:pt idx="3">
                  <c:v>Vuoron täsmällisyys</c:v>
                </c:pt>
              </c:strCache>
            </c:strRef>
          </c:cat>
          <c:val>
            <c:numRef>
              <c:f>Sheet1!$H$2:$H$5</c:f>
              <c:numCache>
                <c:formatCode>0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9-4BA8-BBCA-C9DE85B44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456"/>
        <c:crosses val="autoZero"/>
        <c:auto val="1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9162815222662585E-2"/>
          <c:y val="0.92850819605902379"/>
          <c:w val="0.89999989548320203"/>
          <c:h val="4.493886175100826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98007994725818"/>
          <c:y val="9.3881585831272749E-2"/>
          <c:w val="0.72133644091742266"/>
          <c:h val="0.7745717752579628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KA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Kuljettajan ajotapa</c:v>
                </c:pt>
                <c:pt idx="1">
                  <c:v>Linja-auton siisteys ja matkustusmukavuus</c:v>
                </c:pt>
                <c:pt idx="2">
                  <c:v>Kuljettajan ystävällisyys</c:v>
                </c:pt>
                <c:pt idx="3">
                  <c:v>Vuoron täsmällisyys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 formatCode="General">
                  <c:v>4.4800000000000004</c:v>
                </c:pt>
                <c:pt idx="1">
                  <c:v>4.4000000000000004</c:v>
                </c:pt>
                <c:pt idx="2" formatCode="General">
                  <c:v>4.3499999999999996</c:v>
                </c:pt>
                <c:pt idx="3" formatCode="General">
                  <c:v>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0-4A0A-8982-3D15DAEB7EB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 11/2019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Kuljettajan ajotapa</c:v>
                </c:pt>
                <c:pt idx="1">
                  <c:v>Linja-auton siisteys ja matkustusmukavuus</c:v>
                </c:pt>
                <c:pt idx="2">
                  <c:v>Kuljettajan ystävällisyys</c:v>
                </c:pt>
                <c:pt idx="3">
                  <c:v>Vuoron täsmällisyys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4.38</c:v>
                </c:pt>
                <c:pt idx="1">
                  <c:v>4.21</c:v>
                </c:pt>
                <c:pt idx="2">
                  <c:v>4.2300000000000004</c:v>
                </c:pt>
                <c:pt idx="3">
                  <c:v>4.21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B-4E14-8E79-CE16D2B4F3E7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KA 08/2019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Kuljettajan ajotapa</c:v>
                </c:pt>
                <c:pt idx="1">
                  <c:v>Linja-auton siisteys ja matkustusmukavuus</c:v>
                </c:pt>
                <c:pt idx="2">
                  <c:v>Kuljettajan ystävällisyys</c:v>
                </c:pt>
                <c:pt idx="3">
                  <c:v>Vuoron täsmällisyys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4.42</c:v>
                </c:pt>
                <c:pt idx="1">
                  <c:v>4.3099999999999996</c:v>
                </c:pt>
                <c:pt idx="2">
                  <c:v>4.37</c:v>
                </c:pt>
                <c:pt idx="3">
                  <c:v>4.3899999999999997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F-417D-886D-1D317ED1C7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KA 03/2019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Kuljettajan ajotapa</c:v>
                </c:pt>
                <c:pt idx="1">
                  <c:v>Linja-auton siisteys ja matkustusmukavuus</c:v>
                </c:pt>
                <c:pt idx="2">
                  <c:v>Kuljettajan ystävällisyys</c:v>
                </c:pt>
                <c:pt idx="3">
                  <c:v>Vuoron täsmällisyys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0">
                  <c:v>4.3</c:v>
                </c:pt>
                <c:pt idx="1">
                  <c:v>4.03</c:v>
                </c:pt>
                <c:pt idx="2">
                  <c:v>4.17</c:v>
                </c:pt>
                <c:pt idx="3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5-4A46-A3AF-5CAB88DD0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2.2052412341908217E-2"/>
          <c:y val="0.94225505691612099"/>
          <c:w val="0.9112166936650159"/>
          <c:h val="5.7744943083879001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i-FI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fi-FI" sz="2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kysymykseen vastanneista (01/2020)</a:t>
            </a:r>
            <a:endParaRPr lang="fi-FI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7077164229334941"/>
          <c:y val="1.86507914654271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747309215037038"/>
          <c:y val="0.10249711334945084"/>
          <c:w val="0.59905252909747642"/>
          <c:h val="0.76372898344007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Erittäin hyvä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50</c:v>
                </c:pt>
                <c:pt idx="1">
                  <c:v>46</c:v>
                </c:pt>
                <c:pt idx="2">
                  <c:v>33</c:v>
                </c:pt>
                <c:pt idx="3">
                  <c:v>33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1-49BD-95E6-3639610BED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Melko hyvä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40</c:v>
                </c:pt>
                <c:pt idx="1">
                  <c:v>39</c:v>
                </c:pt>
                <c:pt idx="2">
                  <c:v>55</c:v>
                </c:pt>
                <c:pt idx="3">
                  <c:v>44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1-49BD-95E6-3639610BED8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Keskinkertainen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>
                  <c:v>13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1-49BD-95E6-3639610BED8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Melko huono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1-49BD-95E6-3639610BED85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Erittäin huono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29-40DC-8324-A5204F3523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29-40DC-8324-A5204F3523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29-40DC-8324-A5204F35230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09-421D-B1E2-DFD35A7C8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Sheet1!$G$2:$G$6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31-49BD-95E6-3639610BED85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saatavuus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Sheet1!$H$2:$H$6</c:f>
              <c:numCache>
                <c:formatCode>0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9-40DC-8324-A5204F352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456"/>
        <c:crosses val="autoZero"/>
        <c:auto val="1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9162815222662585E-2"/>
          <c:y val="0.92850819605902379"/>
          <c:w val="0.89999989548320203"/>
          <c:h val="4.217426853475410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41543845951972E-2"/>
          <c:y val="0.11371639055428807"/>
          <c:w val="0.72133644091742266"/>
          <c:h val="0.7574986032583574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KA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4.33</c:v>
                </c:pt>
                <c:pt idx="2">
                  <c:v>4.26</c:v>
                </c:pt>
                <c:pt idx="3">
                  <c:v>4.12</c:v>
                </c:pt>
                <c:pt idx="4">
                  <c:v>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0-4A0A-8982-3D15DAEB7EB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 11/2019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4.38</c:v>
                </c:pt>
                <c:pt idx="1">
                  <c:v>4.17</c:v>
                </c:pt>
                <c:pt idx="2">
                  <c:v>4.1500000000000004</c:v>
                </c:pt>
                <c:pt idx="3">
                  <c:v>4.03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7-493C-8563-0EA8D97605AF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KA 08/2019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4.41</c:v>
                </c:pt>
                <c:pt idx="1">
                  <c:v>4.1900000000000004</c:v>
                </c:pt>
                <c:pt idx="2">
                  <c:v>4.16</c:v>
                </c:pt>
                <c:pt idx="3">
                  <c:v>4.09</c:v>
                </c:pt>
                <c:pt idx="4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F-4062-81A1-2483884A07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KA 03/2019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Yleisarvosana Vilkku-joukkoliikenteelle</c:v>
                </c:pt>
                <c:pt idx="3">
                  <c:v>Vastine rahoille</c:v>
                </c:pt>
                <c:pt idx="4">
                  <c:v>Reitit ja aikataulu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 formatCode="0.00">
                  <c:v>4.4000000000000004</c:v>
                </c:pt>
                <c:pt idx="1">
                  <c:v>4.26</c:v>
                </c:pt>
                <c:pt idx="2">
                  <c:v>4.07</c:v>
                </c:pt>
                <c:pt idx="3" formatCode="0.00">
                  <c:v>4</c:v>
                </c:pt>
                <c:pt idx="4">
                  <c:v>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1-4045-B953-CCC1B1654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2.5867263549232068E-2"/>
          <c:y val="0.94107309382020854"/>
          <c:w val="0.92114583733690669"/>
          <c:h val="5.8926906179791447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 tai B / Arvolippumatka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68</c:v>
                </c:pt>
                <c:pt idx="2">
                  <c:v>20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4-45AA-9163-2C3E84C6F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6847591909749"/>
          <c:y val="6.1180206195830368E-3"/>
          <c:w val="0.56818335278627174"/>
          <c:h val="0.9720872721592398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% 01/2020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 tai B / Kertalippumatka</c:v>
                </c:pt>
                <c:pt idx="1">
                  <c:v>0 - 0,50 eur</c:v>
                </c:pt>
                <c:pt idx="2">
                  <c:v>0,50 - 1 eur</c:v>
                </c:pt>
                <c:pt idx="3">
                  <c:v>1 - 1,50 eur</c:v>
                </c:pt>
                <c:pt idx="4">
                  <c:v>yli 1,50 eur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70</c:v>
                </c:pt>
                <c:pt idx="2">
                  <c:v>18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E-4929-A993-0209D2FBA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1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ABFE28-DF49-4FD7-8F63-ED88D7417596}" type="datetimeFigureOut">
              <a:rPr lang="fi-FI"/>
              <a:pPr>
                <a:defRPr/>
              </a:pPr>
              <a:t>9.10.2020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F354F9-9065-4B2E-8873-5080D20944B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eelback_group_logo_slogan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471613"/>
            <a:ext cx="1625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/>
          <p:nvPr userDrawn="1"/>
        </p:nvSpPr>
        <p:spPr>
          <a:xfrm>
            <a:off x="909638" y="2605088"/>
            <a:ext cx="8991600" cy="2390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67" dirty="0">
                <a:solidFill>
                  <a:srgbClr val="FF6A10"/>
                </a:solidFill>
                <a:latin typeface="Calibri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133" dirty="0">
              <a:solidFill>
                <a:srgbClr val="FF6A1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133" dirty="0">
              <a:solidFill>
                <a:srgbClr val="262626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133" dirty="0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fi-FI" sz="2133" dirty="0">
              <a:solidFill>
                <a:srgbClr val="262626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b="1" dirty="0">
                <a:solidFill>
                  <a:schemeClr val="bg1"/>
                </a:solidFill>
                <a:latin typeface="+mj-lt"/>
              </a:rPr>
              <a:t>Feelback Oy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chemeClr val="bg1"/>
                </a:solidFill>
                <a:latin typeface="+mj-lt"/>
              </a:rPr>
              <a:t>Hiilikatu 3, 00180 HELSINKI</a:t>
            </a:r>
            <a:endParaRPr lang="fi-FI" sz="1067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dirty="0">
                <a:solidFill>
                  <a:schemeClr val="bg1"/>
                </a:solidFill>
                <a:latin typeface="+mj-lt"/>
              </a:rPr>
              <a:t>Y-tunnus 1702297-8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dirty="0">
                <a:solidFill>
                  <a:schemeClr val="bg1"/>
                </a:solidFill>
                <a:latin typeface="+mj-lt"/>
              </a:rPr>
              <a:t>www.feelback.com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200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7517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159250" y="430213"/>
            <a:ext cx="60325" cy="5545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6" name="Picture 5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1" y="429489"/>
            <a:ext cx="3539831" cy="1245515"/>
          </a:xfrm>
        </p:spPr>
        <p:txBody>
          <a:bodyPr anchor="t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4"/>
            <a:ext cx="3606800" cy="338666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46600" y="429684"/>
            <a:ext cx="6953251" cy="554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17157DA-461B-40C6-8BF8-3219B2AB8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148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17E250BA-EE82-4353-BD02-659A751C2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8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_3riiviä_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7" y="140227"/>
            <a:ext cx="11704320" cy="1277412"/>
          </a:xfrm>
        </p:spPr>
        <p:txBody>
          <a:bodyPr anchor="t"/>
          <a:lstStyle>
            <a:lvl1pPr>
              <a:lnSpc>
                <a:spcPct val="110000"/>
              </a:lnSpc>
              <a:defRPr sz="3200" b="1" i="0" spc="27"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7" y="1600203"/>
            <a:ext cx="11704320" cy="4675700"/>
          </a:xfrm>
        </p:spPr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 sz="2400"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 sz="2133"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 sz="1867"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 sz="1600"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EB00CAFA-F63A-42CF-9637-AA0E27307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0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9212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66739" y="273050"/>
            <a:ext cx="6147833" cy="6083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E3D6F233-263D-42BE-B34F-B89B37EA8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8559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7C37D4-9FFF-426E-8FCB-4C2B1C70663B}" type="slidenum">
              <a:rPr lang="en-US" sz="16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227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CE12E357-BA5F-4B64-BD60-9EC194F718D0}" type="datetimeFigureOut">
              <a:rPr lang="en-US"/>
              <a:pPr>
                <a:defRPr/>
              </a:pPr>
              <a:t>10/9/2020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80A648E4-F430-4618-9524-BE5D9CD4F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6432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463550" y="5434013"/>
            <a:ext cx="4845050" cy="749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267" dirty="0">
                <a:solidFill>
                  <a:srgbClr val="FFFFFF"/>
                </a:solidFill>
                <a:latin typeface="Arial"/>
                <a:cs typeface="Arial"/>
              </a:rPr>
              <a:t>Ollaan yhteydessä!</a:t>
            </a:r>
            <a:endParaRPr lang="fi-FI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5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5"/>
          </p:nvPr>
        </p:nvSpPr>
        <p:spPr>
          <a:xfrm>
            <a:off x="586820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Kuvan paikkamerkki 12"/>
          <p:cNvSpPr>
            <a:spLocks noGrp="1"/>
          </p:cNvSpPr>
          <p:nvPr>
            <p:ph type="pic" sz="quarter" idx="16"/>
          </p:nvPr>
        </p:nvSpPr>
        <p:spPr>
          <a:xfrm>
            <a:off x="4452926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18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4452923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Kuvan paikkamerkki 12"/>
          <p:cNvSpPr>
            <a:spLocks noGrp="1"/>
          </p:cNvSpPr>
          <p:nvPr>
            <p:ph type="pic" sz="quarter" idx="17"/>
          </p:nvPr>
        </p:nvSpPr>
        <p:spPr>
          <a:xfrm>
            <a:off x="8289972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22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5271911" y="5639113"/>
            <a:ext cx="6411579" cy="48094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5F51AC3-5415-4447-A014-D5BEE3F14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ISÄLTÖÄ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97251" y="1582569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1"/>
          </p:nvPr>
        </p:nvSpPr>
        <p:spPr>
          <a:xfrm>
            <a:off x="6165871" y="1595125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2"/>
          </p:nvPr>
        </p:nvSpPr>
        <p:spPr>
          <a:xfrm>
            <a:off x="621266" y="3953216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tx1"/>
              </a:buCl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3"/>
          </p:nvPr>
        </p:nvSpPr>
        <p:spPr>
          <a:xfrm>
            <a:off x="6189885" y="3944382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DF404D7-AFDC-4D09-AB7D-D40544113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o colum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4159250" y="430213"/>
            <a:ext cx="60325" cy="5938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pic>
        <p:nvPicPr>
          <p:cNvPr id="6" name="Picture 7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8" y="429492"/>
            <a:ext cx="3539831" cy="1245515"/>
          </a:xfrm>
        </p:spPr>
        <p:txBody>
          <a:bodyPr anchor="t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8"/>
            <a:ext cx="3606800" cy="378079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354199" y="429688"/>
            <a:ext cx="7549287" cy="592666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F22B7535-2FF4-4C9B-8C4C-2E570B367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810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o columns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159250" y="430213"/>
            <a:ext cx="60325" cy="5938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pic>
        <p:nvPicPr>
          <p:cNvPr id="6" name="Picture 9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8" y="429492"/>
            <a:ext cx="3539831" cy="1245515"/>
          </a:xfrm>
        </p:spPr>
        <p:txBody>
          <a:bodyPr anchor="t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8"/>
            <a:ext cx="3606800" cy="376766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72" y="429496"/>
            <a:ext cx="7551613" cy="5926856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39C862-BB6C-4F29-BDE7-6F5738072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534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lback intr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 userDrawn="1"/>
        </p:nvSpPr>
        <p:spPr bwMode="auto">
          <a:xfrm>
            <a:off x="8004175" y="6375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fi-FI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272" y="498901"/>
            <a:ext cx="4898469" cy="3855145"/>
          </a:xfrm>
        </p:spPr>
        <p:txBody>
          <a:bodyPr anchor="t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0E6D616-4CAA-4476-90DC-A88160EAF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9267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9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4A1A140-571B-468B-B047-F861B327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5816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A2368FF-6C26-4D85-82C1-CF9DFAB3A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669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E016E03-E53E-4E48-ABA7-40FA1C241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93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 algn="l">
              <a:defRPr sz="5333" b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135" y="1600202"/>
            <a:ext cx="10975836" cy="4595281"/>
          </a:xfrm>
          <a:prstGeom prst="rect">
            <a:avLst/>
          </a:prstGeom>
        </p:spPr>
        <p:txBody>
          <a:bodyPr/>
          <a:lstStyle>
            <a:lvl1pPr marL="959976" indent="-959976">
              <a:buClr>
                <a:srgbClr val="F49600"/>
              </a:buClr>
              <a:buFont typeface="+mj-lt"/>
              <a:buAutoNum type="arabicPeriod"/>
              <a:tabLst>
                <a:tab pos="967293" algn="l"/>
              </a:tabLst>
              <a:defRPr sz="3200" u="none" spc="0">
                <a:ln>
                  <a:noFill/>
                </a:ln>
                <a:solidFill>
                  <a:srgbClr val="000000"/>
                </a:solidFill>
              </a:defRPr>
            </a:lvl1pPr>
            <a:lvl2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2pPr>
            <a:lvl3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3pPr>
            <a:lvl4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4pPr>
            <a:lvl5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81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ulosten tulki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6072188" y="1600200"/>
            <a:ext cx="60325" cy="4768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6" name="Picture 8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19" y="132668"/>
            <a:ext cx="10892175" cy="137915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849" y="1600202"/>
            <a:ext cx="5776553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684959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AEFD5752-1EFD-42C7-9B10-5359BD360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613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tulosten tulki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/>
          <p:nvPr userDrawn="1"/>
        </p:nvSpPr>
        <p:spPr>
          <a:xfrm>
            <a:off x="6072188" y="1600200"/>
            <a:ext cx="60325" cy="4768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9" name="Picture 8" descr="feelback_logo_oran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8" y="140227"/>
            <a:ext cx="10882443" cy="86256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849" y="1600957"/>
            <a:ext cx="577867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600957"/>
            <a:ext cx="570899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7849" y="2063637"/>
            <a:ext cx="5778671" cy="4292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371" y="2063638"/>
            <a:ext cx="5708992" cy="4292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17847" y="1057498"/>
            <a:ext cx="11684000" cy="488951"/>
          </a:xfrm>
          <a:solidFill>
            <a:schemeClr val="accent6"/>
          </a:solidFill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D1C27EAC-8C16-4254-B539-6D17EFA8B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049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elback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4159250" y="430213"/>
            <a:ext cx="60325" cy="5545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7" name="Picture 9" descr="feelback_logo_orang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1" y="429489"/>
            <a:ext cx="3539831" cy="1245515"/>
          </a:xfrm>
        </p:spPr>
        <p:txBody>
          <a:bodyPr anchor="t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4"/>
            <a:ext cx="3606800" cy="338666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67" y="508001"/>
            <a:ext cx="7107767" cy="5467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07D7C3D8-34B2-4B4B-8F99-63BBF728E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391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Click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03" r:id="rId20"/>
  </p:sldLayoutIdLst>
  <p:transition spd="slow">
    <p:fade/>
  </p:transition>
  <p:txStyles>
    <p:titleStyle>
      <a:lvl1pPr algn="l" defTabSz="608013" rtl="0" fontAlgn="base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indent="320675" algn="l" defTabSz="608013" rtl="0" fontAlgn="base">
        <a:spcBef>
          <a:spcPts val="1563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200" kern="800" spc="53">
          <a:solidFill>
            <a:schemeClr val="tx1"/>
          </a:solidFill>
          <a:latin typeface="Arial"/>
          <a:ea typeface="+mn-ea"/>
          <a:cs typeface="Arial"/>
        </a:defRPr>
      </a:lvl1pPr>
      <a:lvl2pPr indent="320675" algn="l" defTabSz="608013" rtl="0" fontAlgn="base">
        <a:spcBef>
          <a:spcPts val="1563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600" kern="800" spc="53">
          <a:solidFill>
            <a:schemeClr val="tx1"/>
          </a:solidFill>
          <a:latin typeface="Arial"/>
          <a:ea typeface="+mn-ea"/>
          <a:cs typeface="Arial"/>
        </a:defRPr>
      </a:lvl2pPr>
      <a:lvl3pPr indent="320675" algn="l" defTabSz="608013" rtl="0" fontAlgn="base">
        <a:spcBef>
          <a:spcPts val="1563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kern="800" spc="53">
          <a:solidFill>
            <a:schemeClr val="tx1"/>
          </a:solidFill>
          <a:latin typeface="Arial"/>
          <a:ea typeface="+mn-ea"/>
          <a:cs typeface="Arial"/>
        </a:defRPr>
      </a:lvl3pPr>
      <a:lvl4pPr indent="320675" algn="l" defTabSz="608013" rtl="0" fontAlgn="base">
        <a:spcBef>
          <a:spcPts val="1563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100" kern="800" spc="53">
          <a:solidFill>
            <a:schemeClr val="tx1"/>
          </a:solidFill>
          <a:latin typeface="Arial"/>
          <a:ea typeface="+mn-ea"/>
          <a:cs typeface="Arial"/>
        </a:defRPr>
      </a:lvl4pPr>
      <a:lvl5pPr indent="320675" algn="l" defTabSz="608013" rtl="0" fontAlgn="base">
        <a:spcBef>
          <a:spcPts val="1563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kern="800" spc="53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F5BAAD-71B5-47C6-9D8F-DB15F469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47" y="624736"/>
            <a:ext cx="6186952" cy="3855145"/>
          </a:xfrm>
        </p:spPr>
        <p:txBody>
          <a:bodyPr>
            <a:normAutofit fontScale="90000"/>
          </a:bodyPr>
          <a:lstStyle/>
          <a:p>
            <a:pPr lvl="0" defTabSz="544230" eaLnBrk="0" hangingPunct="0">
              <a:defRPr/>
            </a:pPr>
            <a:r>
              <a:rPr lang="fi-FI" sz="1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RAPORTTI | 17.2.2020 </a:t>
            </a:r>
            <a:br>
              <a:rPr lang="fi-FI" sz="1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fi-FI" sz="1467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i-FI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Kuopion kaupunkiseudun joukkoliikenne</a:t>
            </a:r>
            <a:br>
              <a:rPr lang="fi-FI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fi-FI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i-FI" sz="40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Asiakastyytyväisyys </a:t>
            </a:r>
            <a:br>
              <a:rPr lang="fi-FI" sz="40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i-FI" sz="40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Tammikuu 2020</a:t>
            </a:r>
            <a:br>
              <a:rPr lang="fi-FI" sz="40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i-FI" sz="27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(Lisäkierros)</a:t>
            </a:r>
            <a:br>
              <a:rPr lang="fi-FI" sz="40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57690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C5756433-DF15-49B9-A816-342E44D9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16" y="330124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Valmius maksaa lisää: tulokset (%) taustatiedoilla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5E7E2B73-B878-4526-A3A8-8CB40F3D0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53601"/>
              </p:ext>
            </p:extLst>
          </p:nvPr>
        </p:nvGraphicFramePr>
        <p:xfrm>
          <a:off x="161651" y="1046523"/>
          <a:ext cx="11868697" cy="5652000"/>
        </p:xfrm>
        <a:graphic>
          <a:graphicData uri="http://schemas.openxmlformats.org/drawingml/2006/table">
            <a:tbl>
              <a:tblPr/>
              <a:tblGrid>
                <a:gridCol w="1210537">
                  <a:extLst>
                    <a:ext uri="{9D8B030D-6E8A-4147-A177-3AD203B41FA5}">
                      <a16:colId xmlns:a16="http://schemas.microsoft.com/office/drawing/2014/main" val="237300737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509819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02051656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22517015"/>
                    </a:ext>
                  </a:extLst>
                </a:gridCol>
                <a:gridCol w="510360">
                  <a:extLst>
                    <a:ext uri="{9D8B030D-6E8A-4147-A177-3AD203B41FA5}">
                      <a16:colId xmlns:a16="http://schemas.microsoft.com/office/drawing/2014/main" val="2819482805"/>
                    </a:ext>
                  </a:extLst>
                </a:gridCol>
                <a:gridCol w="510360">
                  <a:extLst>
                    <a:ext uri="{9D8B030D-6E8A-4147-A177-3AD203B41FA5}">
                      <a16:colId xmlns:a16="http://schemas.microsoft.com/office/drawing/2014/main" val="3121657839"/>
                    </a:ext>
                  </a:extLst>
                </a:gridCol>
                <a:gridCol w="510360">
                  <a:extLst>
                    <a:ext uri="{9D8B030D-6E8A-4147-A177-3AD203B41FA5}">
                      <a16:colId xmlns:a16="http://schemas.microsoft.com/office/drawing/2014/main" val="114823968"/>
                    </a:ext>
                  </a:extLst>
                </a:gridCol>
                <a:gridCol w="510360">
                  <a:extLst>
                    <a:ext uri="{9D8B030D-6E8A-4147-A177-3AD203B41FA5}">
                      <a16:colId xmlns:a16="http://schemas.microsoft.com/office/drawing/2014/main" val="534484704"/>
                    </a:ext>
                  </a:extLst>
                </a:gridCol>
                <a:gridCol w="510360">
                  <a:extLst>
                    <a:ext uri="{9D8B030D-6E8A-4147-A177-3AD203B41FA5}">
                      <a16:colId xmlns:a16="http://schemas.microsoft.com/office/drawing/2014/main" val="1544394257"/>
                    </a:ext>
                  </a:extLst>
                </a:gridCol>
                <a:gridCol w="510360">
                  <a:extLst>
                    <a:ext uri="{9D8B030D-6E8A-4147-A177-3AD203B41FA5}">
                      <a16:colId xmlns:a16="http://schemas.microsoft.com/office/drawing/2014/main" val="23276325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6199595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2598248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15747936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686767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2912282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60599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713197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5751152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9851228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77325283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074482564"/>
                    </a:ext>
                  </a:extLst>
                </a:gridCol>
              </a:tblGrid>
              <a:tr h="216000"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Ikä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Sukupuoli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Ikä+SuPu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Kotikunta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Matkalippu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946407"/>
                  </a:ext>
                </a:extLst>
              </a:tr>
              <a:tr h="576000">
                <a:tc gridSpan="3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Kaikki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15 - 24 vuotta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25 - 44 vuotta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45 - 64 vuotta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vuotta tai vanhempi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Nainen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Mies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Nainen alle 45v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Nainen +45v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Mies </a:t>
                      </a:r>
                    </a:p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 45v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Mies </a:t>
                      </a:r>
                    </a:p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+45v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Kuopio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Siilinjärvi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Kausilippu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Kerta-/vuoro-kausilippu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Mobiililippu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Arvolippu </a:t>
                      </a:r>
                      <a:r>
                        <a:rPr lang="fi-FI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Waltti</a:t>
                      </a:r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-kortilla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76926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tai B / Kertalippumatka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i-FI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N=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926606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0 - 0,50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60873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0,50 - 1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62965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1 - 1,50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272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yli 1,50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081747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tai B / </a:t>
                      </a:r>
                    </a:p>
                    <a:p>
                      <a:pPr algn="ctr" fontAlgn="t"/>
                      <a:r>
                        <a:rPr lang="fi-FI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Kausilippu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i-FI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N=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42527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0 - 5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930220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5 - 10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812543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10 - 15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754843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yli 15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67967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tai B / </a:t>
                      </a:r>
                    </a:p>
                    <a:p>
                      <a:pPr algn="ctr" fontAlgn="t"/>
                      <a:r>
                        <a:rPr lang="fi-FI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Arvolippumatka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i-FI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N=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273395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0 - 0,50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117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0,50 - 1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967509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1 - 1,50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76785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yli 1,50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464719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AB-vyöhykkeet / Kertalippumatka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i-FI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N=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79746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0 - 0,50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75145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0,50 - 1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59994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1 - 1,50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936593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yli 1,50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668999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AB-vyöhykkeet / Kausilippu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i-FI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N=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97698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0 - 5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207323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5 - 10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93277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10 - 15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1728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yli 15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18108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AB-vyöhykkeet / Arvolippumatka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i-FI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N=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93423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0 - 0,50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281864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0,50 - 1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33899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1 - 1,50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638024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yli 1,50 eur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79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16480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380AD22C-CBC3-4E2A-8F6E-CBE11F8F6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8833" y="1930667"/>
            <a:ext cx="4105387" cy="301045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sv-SE" sz="2400" dirty="0"/>
              <a:t>Feelback projektiryhmä:</a:t>
            </a:r>
          </a:p>
          <a:p>
            <a:pPr algn="r"/>
            <a:r>
              <a:rPr lang="sv-SE" sz="2400" b="0" dirty="0"/>
              <a:t>Marko Hietala</a:t>
            </a:r>
          </a:p>
          <a:p>
            <a:pPr algn="r"/>
            <a:r>
              <a:rPr lang="sv-SE" sz="2400" b="0" dirty="0"/>
              <a:t>Nea Miettinen-Paavola</a:t>
            </a:r>
          </a:p>
          <a:p>
            <a:pPr algn="r"/>
            <a:r>
              <a:rPr lang="sv-SE" sz="2400" b="0" dirty="0"/>
              <a:t>Esa Vastamäki</a:t>
            </a:r>
          </a:p>
          <a:p>
            <a:pPr algn="r"/>
            <a:endParaRPr lang="sv-SE" sz="2400" b="0" dirty="0"/>
          </a:p>
          <a:p>
            <a:pPr algn="r"/>
            <a:r>
              <a:rPr lang="sv-SE" sz="2400" dirty="0"/>
              <a:t>www.feelback.com</a:t>
            </a:r>
          </a:p>
        </p:txBody>
      </p:sp>
    </p:spTree>
    <p:extLst>
      <p:ext uri="{BB962C8B-B14F-4D97-AF65-F5344CB8AC3E}">
        <p14:creationId xmlns:p14="http://schemas.microsoft.com/office/powerpoint/2010/main" val="5369437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Tutkimuksen toteutus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C1A7902-2804-4460-B0E3-B9549099ED65}"/>
              </a:ext>
            </a:extLst>
          </p:cNvPr>
          <p:cNvSpPr/>
          <p:nvPr/>
        </p:nvSpPr>
        <p:spPr>
          <a:xfrm>
            <a:off x="4751851" y="4914441"/>
            <a:ext cx="6336704" cy="143826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EF6A5649-F9D7-48B5-B7B2-5C3A24893246}"/>
              </a:ext>
            </a:extLst>
          </p:cNvPr>
          <p:cNvSpPr/>
          <p:nvPr/>
        </p:nvSpPr>
        <p:spPr>
          <a:xfrm>
            <a:off x="4751851" y="3693173"/>
            <a:ext cx="6336704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E3AC789-256C-49ED-A301-8E139E32FE8C}"/>
              </a:ext>
            </a:extLst>
          </p:cNvPr>
          <p:cNvSpPr/>
          <p:nvPr/>
        </p:nvSpPr>
        <p:spPr>
          <a:xfrm>
            <a:off x="4751851" y="2467682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7CEB336B-71AA-424B-A714-51C82A7474AB}"/>
              </a:ext>
            </a:extLst>
          </p:cNvPr>
          <p:cNvSpPr/>
          <p:nvPr/>
        </p:nvSpPr>
        <p:spPr>
          <a:xfrm>
            <a:off x="4751851" y="1242191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11" name="Nuoli: Viisikulmio 10">
            <a:extLst>
              <a:ext uri="{FF2B5EF4-FFF2-40B4-BE49-F238E27FC236}">
                <a16:creationId xmlns:a16="http://schemas.microsoft.com/office/drawing/2014/main" id="{63822A44-8E3D-48BD-BECE-9CA7D68928BB}"/>
              </a:ext>
            </a:extLst>
          </p:cNvPr>
          <p:cNvSpPr/>
          <p:nvPr/>
        </p:nvSpPr>
        <p:spPr>
          <a:xfrm>
            <a:off x="719403" y="1243550"/>
            <a:ext cx="3648405" cy="864096"/>
          </a:xfrm>
          <a:prstGeom prst="homePlat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701BAE2-9513-45BA-BC19-963BE6EA7283}"/>
              </a:ext>
            </a:extLst>
          </p:cNvPr>
          <p:cNvSpPr txBox="1"/>
          <p:nvPr/>
        </p:nvSpPr>
        <p:spPr>
          <a:xfrm>
            <a:off x="854119" y="1242191"/>
            <a:ext cx="278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TIEDONKERUUN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AJANKOHTA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2C8CB80-F5C7-415B-8E9B-0FC02951F70E}"/>
              </a:ext>
            </a:extLst>
          </p:cNvPr>
          <p:cNvSpPr txBox="1"/>
          <p:nvPr/>
        </p:nvSpPr>
        <p:spPr>
          <a:xfrm>
            <a:off x="4847861" y="1362791"/>
            <a:ext cx="61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Tammikuu 2020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(20.1. - 28.1.2019)</a:t>
            </a:r>
            <a:endParaRPr lang="fi-FI" sz="32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4" name="Nuoli: Viisikulmio 13">
            <a:extLst>
              <a:ext uri="{FF2B5EF4-FFF2-40B4-BE49-F238E27FC236}">
                <a16:creationId xmlns:a16="http://schemas.microsoft.com/office/drawing/2014/main" id="{3374C7C1-AA58-46A3-9CA5-A3CB42F67B6C}"/>
              </a:ext>
            </a:extLst>
          </p:cNvPr>
          <p:cNvSpPr/>
          <p:nvPr/>
        </p:nvSpPr>
        <p:spPr>
          <a:xfrm>
            <a:off x="719403" y="2471905"/>
            <a:ext cx="3648405" cy="864096"/>
          </a:xfrm>
          <a:prstGeom prst="homePlat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F5F0383-F3C5-4F4E-AC5D-3980046F37EE}"/>
              </a:ext>
            </a:extLst>
          </p:cNvPr>
          <p:cNvSpPr txBox="1"/>
          <p:nvPr/>
        </p:nvSpPr>
        <p:spPr>
          <a:xfrm>
            <a:off x="815415" y="2628345"/>
            <a:ext cx="278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TIEDONKERUUTAPA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26A6AFB-0D64-47A5-895A-CF3D114C1ED8}"/>
              </a:ext>
            </a:extLst>
          </p:cNvPr>
          <p:cNvSpPr txBox="1"/>
          <p:nvPr/>
        </p:nvSpPr>
        <p:spPr>
          <a:xfrm>
            <a:off x="4830674" y="2490829"/>
            <a:ext cx="6257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Linja-autoissa jaettu paperilomakekysely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(tutkimushaastattelijoiden henkilökohtaisesti jakama)</a:t>
            </a:r>
          </a:p>
        </p:txBody>
      </p:sp>
      <p:sp>
        <p:nvSpPr>
          <p:cNvPr id="17" name="Nuoli: Viisikulmio 16">
            <a:extLst>
              <a:ext uri="{FF2B5EF4-FFF2-40B4-BE49-F238E27FC236}">
                <a16:creationId xmlns:a16="http://schemas.microsoft.com/office/drawing/2014/main" id="{6B1DC4B5-BBBD-4743-8789-2E4F6CFB1316}"/>
              </a:ext>
            </a:extLst>
          </p:cNvPr>
          <p:cNvSpPr/>
          <p:nvPr/>
        </p:nvSpPr>
        <p:spPr>
          <a:xfrm>
            <a:off x="719403" y="3693173"/>
            <a:ext cx="3648405" cy="864096"/>
          </a:xfrm>
          <a:prstGeom prst="homePlat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FAE1663-3C41-4BEA-8596-1EA1512DE46F}"/>
              </a:ext>
            </a:extLst>
          </p:cNvPr>
          <p:cNvSpPr txBox="1"/>
          <p:nvPr/>
        </p:nvSpPr>
        <p:spPr>
          <a:xfrm>
            <a:off x="815414" y="3849614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VASTAAJAMÄÄRÄ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DE5EA00-C11D-4B29-B69C-F5C449363ECA}"/>
              </a:ext>
            </a:extLst>
          </p:cNvPr>
          <p:cNvSpPr txBox="1"/>
          <p:nvPr/>
        </p:nvSpPr>
        <p:spPr>
          <a:xfrm>
            <a:off x="4799856" y="3717042"/>
            <a:ext cx="624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4800" dirty="0">
                <a:solidFill>
                  <a:srgbClr val="FF9900"/>
                </a:solidFill>
                <a:latin typeface="Calibri"/>
              </a:rPr>
              <a:t>506</a:t>
            </a: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vastausta</a:t>
            </a:r>
          </a:p>
        </p:txBody>
      </p:sp>
      <p:sp>
        <p:nvSpPr>
          <p:cNvPr id="20" name="Nuoli: Viisikulmio 19">
            <a:extLst>
              <a:ext uri="{FF2B5EF4-FFF2-40B4-BE49-F238E27FC236}">
                <a16:creationId xmlns:a16="http://schemas.microsoft.com/office/drawing/2014/main" id="{EEAC30CA-E778-44DF-8969-43B018FAC77B}"/>
              </a:ext>
            </a:extLst>
          </p:cNvPr>
          <p:cNvSpPr/>
          <p:nvPr/>
        </p:nvSpPr>
        <p:spPr>
          <a:xfrm>
            <a:off x="719403" y="4914441"/>
            <a:ext cx="3648405" cy="864096"/>
          </a:xfrm>
          <a:prstGeom prst="homePlat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0E5E262-ACB1-4A32-AF04-B8098B84EE93}"/>
              </a:ext>
            </a:extLst>
          </p:cNvPr>
          <p:cNvSpPr txBox="1"/>
          <p:nvPr/>
        </p:nvSpPr>
        <p:spPr>
          <a:xfrm>
            <a:off x="815414" y="5070882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KOHDEJOUKKO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BFAD40A-E604-4D91-941B-CEE7DE44898F}"/>
              </a:ext>
            </a:extLst>
          </p:cNvPr>
          <p:cNvSpPr txBox="1"/>
          <p:nvPr/>
        </p:nvSpPr>
        <p:spPr>
          <a:xfrm>
            <a:off x="4826435" y="4923463"/>
            <a:ext cx="5609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Kuopion ja Siilinjärven paikallisliikenteessä matkustavat 15 vuotta täyttäneet henkilöt.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Tiedonkeruu kiintiöitiin käytetyn linjan ja matkustusajan (klo 6-9, 9-15, 15-18) mukaan.</a:t>
            </a:r>
          </a:p>
        </p:txBody>
      </p:sp>
    </p:spTree>
    <p:extLst>
      <p:ext uri="{BB962C8B-B14F-4D97-AF65-F5344CB8AC3E}">
        <p14:creationId xmlns:p14="http://schemas.microsoft.com/office/powerpoint/2010/main" val="250081427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Yhteenveto tuloksista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1324B917-4AA7-4F28-B1CA-5A6362DAC776}"/>
              </a:ext>
            </a:extLst>
          </p:cNvPr>
          <p:cNvSpPr txBox="1"/>
          <p:nvPr/>
        </p:nvSpPr>
        <p:spPr>
          <a:xfrm>
            <a:off x="687633" y="1239048"/>
            <a:ext cx="1081673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Kuopion kaupunkiseudun joukkoliikenne saa tällä kierroksella </a:t>
            </a:r>
            <a:r>
              <a:rPr lang="fi-FI" b="1" dirty="0"/>
              <a:t>yli 4,3:n keskiarvot kaikista vuoroja koskevista kysymyksistä</a:t>
            </a:r>
            <a:r>
              <a:rPr lang="fi-FI" dirty="0"/>
              <a:t>, mikä on erittäin hyvä tulos. </a:t>
            </a:r>
          </a:p>
          <a:p>
            <a:r>
              <a:rPr lang="fi-FI" b="1" dirty="0"/>
              <a:t>Parhaan arvion kolmatta kierrosta peräkkäin saa kuljettajan ajotapa (4,48)</a:t>
            </a:r>
            <a:r>
              <a:rPr lang="fi-FI" dirty="0"/>
              <a:t>. 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027FBF0-43D9-475F-A235-60EEF14DAC3F}"/>
              </a:ext>
            </a:extLst>
          </p:cNvPr>
          <p:cNvSpPr txBox="1"/>
          <p:nvPr/>
        </p:nvSpPr>
        <p:spPr>
          <a:xfrm>
            <a:off x="687633" y="2309077"/>
            <a:ext cx="1081673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Heikoimman arvosanan saa </a:t>
            </a:r>
            <a:r>
              <a:rPr lang="fi-FI" b="1" dirty="0"/>
              <a:t>Vuoron täsmällisyys</a:t>
            </a:r>
            <a:r>
              <a:rPr lang="fi-FI" dirty="0"/>
              <a:t>.</a:t>
            </a:r>
          </a:p>
          <a:p>
            <a:r>
              <a:rPr lang="fi-FI" dirty="0"/>
              <a:t>Kaikkien vuoroa koskevien kysymysten </a:t>
            </a:r>
            <a:r>
              <a:rPr lang="fi-FI" b="1" dirty="0"/>
              <a:t>tulos on parantunut marraskuun tuloksista</a:t>
            </a:r>
            <a:r>
              <a:rPr lang="fi-FI" dirty="0"/>
              <a:t>, kuin myös elokuun tuloksista pl. vuoron täsmällisyys, joka ei ihan yllä elokuun tasolle.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DFA833C-0C6B-4D63-9C55-401F56D72FF9}"/>
              </a:ext>
            </a:extLst>
          </p:cNvPr>
          <p:cNvSpPr txBox="1"/>
          <p:nvPr/>
        </p:nvSpPr>
        <p:spPr>
          <a:xfrm>
            <a:off x="687628" y="4962790"/>
            <a:ext cx="108167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Yleisarvosanaksi Kuopion kaupunkiseudun joukkoliikenne saa erittäin hyvän 4,26</a:t>
            </a:r>
            <a:r>
              <a:rPr lang="fi-FI" dirty="0"/>
              <a:t>. 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EC48ED05-FA3F-4374-B595-A219B0DE93E0}"/>
              </a:ext>
            </a:extLst>
          </p:cNvPr>
          <p:cNvSpPr txBox="1"/>
          <p:nvPr/>
        </p:nvSpPr>
        <p:spPr>
          <a:xfrm>
            <a:off x="687630" y="3378314"/>
            <a:ext cx="1081673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Kaikki yleiset asiat saavat tällä kierroksella yli 4:n keskiarvon. </a:t>
            </a:r>
          </a:p>
          <a:p>
            <a:r>
              <a:rPr lang="fi-FI" b="1" dirty="0"/>
              <a:t>Parhaan arvion saa tiedon saatavuus (4,40). </a:t>
            </a:r>
            <a:r>
              <a:rPr lang="fi-FI" dirty="0"/>
              <a:t>Myös </a:t>
            </a:r>
            <a:r>
              <a:rPr lang="fi-FI" b="1" dirty="0"/>
              <a:t>lipputuotteisiin ja niiden saatavuuteen</a:t>
            </a:r>
            <a:r>
              <a:rPr lang="fi-FI" dirty="0"/>
              <a:t> ollaan tyytyväisiä (4,33) ja tulos on parempi kuin millään 2019 kyselykierroksella.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5CAACE44-7291-408E-9C22-2B06EEF97632}"/>
              </a:ext>
            </a:extLst>
          </p:cNvPr>
          <p:cNvSpPr txBox="1"/>
          <p:nvPr/>
        </p:nvSpPr>
        <p:spPr>
          <a:xfrm>
            <a:off x="358288" y="843394"/>
            <a:ext cx="8149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/>
              <a:t>Huomio raportoinnista: Kierroksilla 01/2020 ja 08/2019 tavoitevastaajamäärä oli 500 kun muilla kierroksilla se oli 1500.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8B7EAF11-1F54-4A2B-9126-234BDD603BA7}"/>
              </a:ext>
            </a:extLst>
          </p:cNvPr>
          <p:cNvSpPr txBox="1"/>
          <p:nvPr/>
        </p:nvSpPr>
        <p:spPr>
          <a:xfrm>
            <a:off x="687631" y="5518372"/>
            <a:ext cx="1081673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Sähkökäyttöisten bussien käyttöönotosta johtuvaan hinnankorotukseen löytyy jonkin verran valmiutta maksaa matkalipuista nykyistä hieman enemmän. Kerta- ja arvolippumatkoilla sekä A- tai B-vyöhykkeillä että molempien vyöhykkeiden matkoissa yleisin korotusvalmius on 0-0,50 euroa per matka. Kausilipuissa tyypillisin lisämaksuvalmius on puolestaan 0-5 euroa.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9FFBE3E5-5CCD-48AD-8BC7-2ECCCFFF4D1A}"/>
              </a:ext>
            </a:extLst>
          </p:cNvPr>
          <p:cNvSpPr txBox="1"/>
          <p:nvPr/>
        </p:nvSpPr>
        <p:spPr>
          <a:xfrm>
            <a:off x="687629" y="4447551"/>
            <a:ext cx="108167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Yleisten kysymysten heikoimmalle tasolle arvioidaan </a:t>
            </a:r>
            <a:r>
              <a:rPr lang="fi-FI" b="1" dirty="0"/>
              <a:t>reitit ja aikataulut</a:t>
            </a:r>
            <a:r>
              <a:rPr lang="fi-FI" dirty="0"/>
              <a:t> (4,03). </a:t>
            </a:r>
          </a:p>
        </p:txBody>
      </p:sp>
    </p:spTree>
    <p:extLst>
      <p:ext uri="{BB962C8B-B14F-4D97-AF65-F5344CB8AC3E}">
        <p14:creationId xmlns:p14="http://schemas.microsoft.com/office/powerpoint/2010/main" val="405618916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315728"/>
              </p:ext>
            </p:extLst>
          </p:nvPr>
        </p:nvGraphicFramePr>
        <p:xfrm>
          <a:off x="1090569" y="1140893"/>
          <a:ext cx="4768774" cy="504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Vastaajarakenne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965015"/>
              </p:ext>
            </p:extLst>
          </p:nvPr>
        </p:nvGraphicFramePr>
        <p:xfrm>
          <a:off x="6426782" y="1065392"/>
          <a:ext cx="4674649" cy="273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Vastaajarakenne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263671"/>
              </p:ext>
            </p:extLst>
          </p:nvPr>
        </p:nvGraphicFramePr>
        <p:xfrm>
          <a:off x="1011876" y="1012212"/>
          <a:ext cx="7374835" cy="56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351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Vuoroa koskevat kysymykset</a:t>
            </a: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2608539701"/>
              </p:ext>
            </p:extLst>
          </p:nvPr>
        </p:nvGraphicFramePr>
        <p:xfrm>
          <a:off x="485816" y="1001681"/>
          <a:ext cx="7654272" cy="54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171839"/>
              </p:ext>
            </p:extLst>
          </p:nvPr>
        </p:nvGraphicFramePr>
        <p:xfrm>
          <a:off x="8257535" y="942958"/>
          <a:ext cx="3235383" cy="54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975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Yleiset kysymykset</a:t>
            </a: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1546322860"/>
              </p:ext>
            </p:extLst>
          </p:nvPr>
        </p:nvGraphicFramePr>
        <p:xfrm>
          <a:off x="544539" y="817124"/>
          <a:ext cx="7654272" cy="580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316373"/>
              </p:ext>
            </p:extLst>
          </p:nvPr>
        </p:nvGraphicFramePr>
        <p:xfrm>
          <a:off x="8384768" y="817124"/>
          <a:ext cx="3070174" cy="580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62974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C5756433-DF15-49B9-A816-342E44D9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16" y="330124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Valmius maksaa lisää: kysymys ja yleiset huomiot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330D0D9-7849-4A83-8CED-E9A4040C136C}"/>
              </a:ext>
            </a:extLst>
          </p:cNvPr>
          <p:cNvSpPr txBox="1"/>
          <p:nvPr/>
        </p:nvSpPr>
        <p:spPr>
          <a:xfrm>
            <a:off x="687897" y="5458901"/>
            <a:ext cx="11191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Yleisesti vastauksista: </a:t>
            </a:r>
          </a:p>
          <a:p>
            <a:pPr marL="285750" indent="-285750">
              <a:buFontTx/>
              <a:buChar char="-"/>
            </a:pPr>
            <a:r>
              <a:rPr lang="fi-FI" sz="1400" dirty="0"/>
              <a:t>osa vastaajista oli merkannut vastauksen kaikkiin kolmeen lipputyyppiin ja molempiin vyöhykevaihtoehtoihin </a:t>
            </a:r>
            <a:r>
              <a:rPr lang="fi-FI" sz="1400" dirty="0">
                <a:sym typeface="Wingdings" panose="05000000000000000000" pitchFamily="2" charset="2"/>
              </a:rPr>
              <a:t> jokainen vastaus on otettu mukaan dataan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3412FB5-2E73-4C27-8EFE-EF84C4BE29C1}"/>
              </a:ext>
            </a:extLst>
          </p:cNvPr>
          <p:cNvSpPr txBox="1"/>
          <p:nvPr/>
        </p:nvSpPr>
        <p:spPr>
          <a:xfrm>
            <a:off x="687897" y="1254060"/>
            <a:ext cx="1127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Kysymysasettelu: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80A5272-1C6A-4EAB-8248-1981817AB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22" y="1818996"/>
            <a:ext cx="7648575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498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11FFB516-A272-4A1B-848A-26E0FDAE77E4}"/>
              </a:ext>
            </a:extLst>
          </p:cNvPr>
          <p:cNvSpPr/>
          <p:nvPr/>
        </p:nvSpPr>
        <p:spPr>
          <a:xfrm>
            <a:off x="8491058" y="4167362"/>
            <a:ext cx="1048624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D6C7F345-C7BF-4FFF-A57C-A54B6994152E}"/>
              </a:ext>
            </a:extLst>
          </p:cNvPr>
          <p:cNvSpPr/>
          <p:nvPr/>
        </p:nvSpPr>
        <p:spPr>
          <a:xfrm>
            <a:off x="4395831" y="4167362"/>
            <a:ext cx="1041422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78A3944-5554-4030-A406-0892A1DBAD66}"/>
              </a:ext>
            </a:extLst>
          </p:cNvPr>
          <p:cNvSpPr/>
          <p:nvPr/>
        </p:nvSpPr>
        <p:spPr>
          <a:xfrm>
            <a:off x="302005" y="4167362"/>
            <a:ext cx="1048624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874A82F-1C73-411E-9104-B40C42CBD683}"/>
              </a:ext>
            </a:extLst>
          </p:cNvPr>
          <p:cNvSpPr/>
          <p:nvPr/>
        </p:nvSpPr>
        <p:spPr>
          <a:xfrm>
            <a:off x="8491058" y="1308683"/>
            <a:ext cx="1048624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900228C5-7D9D-4872-B0A5-66B631E5C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404389"/>
              </p:ext>
            </p:extLst>
          </p:nvPr>
        </p:nvGraphicFramePr>
        <p:xfrm>
          <a:off x="8307512" y="1233174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294E50CE-28D6-4B12-B393-7C70C79A69F0}"/>
              </a:ext>
            </a:extLst>
          </p:cNvPr>
          <p:cNvSpPr/>
          <p:nvPr/>
        </p:nvSpPr>
        <p:spPr>
          <a:xfrm>
            <a:off x="302005" y="1308683"/>
            <a:ext cx="1048624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2373719F-A80E-41DF-9EA6-58ACEB4C3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053505"/>
              </p:ext>
            </p:extLst>
          </p:nvPr>
        </p:nvGraphicFramePr>
        <p:xfrm>
          <a:off x="131814" y="1233174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uorakulmio 11">
            <a:extLst>
              <a:ext uri="{FF2B5EF4-FFF2-40B4-BE49-F238E27FC236}">
                <a16:creationId xmlns:a16="http://schemas.microsoft.com/office/drawing/2014/main" id="{016033A9-6EF4-48E8-9223-62E4BF4FB02E}"/>
              </a:ext>
            </a:extLst>
          </p:cNvPr>
          <p:cNvSpPr/>
          <p:nvPr/>
        </p:nvSpPr>
        <p:spPr>
          <a:xfrm>
            <a:off x="4253219" y="1308683"/>
            <a:ext cx="1184034" cy="377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7FFA74E6-1772-4602-8956-5A67BA71C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653336"/>
              </p:ext>
            </p:extLst>
          </p:nvPr>
        </p:nvGraphicFramePr>
        <p:xfrm>
          <a:off x="4219663" y="1233174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tsikko 1">
            <a:extLst>
              <a:ext uri="{FF2B5EF4-FFF2-40B4-BE49-F238E27FC236}">
                <a16:creationId xmlns:a16="http://schemas.microsoft.com/office/drawing/2014/main" id="{C5756433-DF15-49B9-A816-342E44D9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16" y="330124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Valmius maksaa lisää: tulokset (%)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B2DCCB3C-64DE-4DE6-B0EE-A243FF288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32081"/>
              </p:ext>
            </p:extLst>
          </p:nvPr>
        </p:nvGraphicFramePr>
        <p:xfrm>
          <a:off x="131814" y="4095218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E988789F-BCAD-4B73-8192-3137DF568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806929"/>
              </p:ext>
            </p:extLst>
          </p:nvPr>
        </p:nvGraphicFramePr>
        <p:xfrm>
          <a:off x="4219663" y="4095218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3ED23A12-7628-44D5-94CD-898FBC377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031875"/>
              </p:ext>
            </p:extLst>
          </p:nvPr>
        </p:nvGraphicFramePr>
        <p:xfrm>
          <a:off x="8307512" y="4095218"/>
          <a:ext cx="3766657" cy="25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8996774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eelback_master_presentation_02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9250</TotalTime>
  <Words>1062</Words>
  <Application>Microsoft Office PowerPoint</Application>
  <PresentationFormat>Laajakuva</PresentationFormat>
  <Paragraphs>670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feelback_master_presentation_02</vt:lpstr>
      <vt:lpstr>RAPORTTI | 17.2.2020   Kuopion kaupunkiseudun joukkoliikenne  Asiakastyytyväisyys  Tammikuu 2020 (Lisäkierros) </vt:lpstr>
      <vt:lpstr>1 Tutkimuksen toteutus</vt:lpstr>
      <vt:lpstr>2 Yhteenveto tuloksista</vt:lpstr>
      <vt:lpstr>3 Vastaajarakenne</vt:lpstr>
      <vt:lpstr>Vastaajarakenne</vt:lpstr>
      <vt:lpstr>4 Vuoroa koskevat kysymykset</vt:lpstr>
      <vt:lpstr>5 Yleiset kysymykset</vt:lpstr>
      <vt:lpstr>6 Valmius maksaa lisää: kysymys ja yleiset huomiot</vt:lpstr>
      <vt:lpstr>6 Valmius maksaa lisää: tulokset (%)</vt:lpstr>
      <vt:lpstr>6 Valmius maksaa lisää: tulokset (%) taustatiedoilla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Asiakastutkimukset kokonaisuutena</dc:title>
  <dc:creator>Aki Miettinen</dc:creator>
  <cp:lastModifiedBy>Pasanen Seija</cp:lastModifiedBy>
  <cp:revision>489</cp:revision>
  <cp:lastPrinted>2018-04-13T07:12:41Z</cp:lastPrinted>
  <dcterms:created xsi:type="dcterms:W3CDTF">2016-09-06T06:36:25Z</dcterms:created>
  <dcterms:modified xsi:type="dcterms:W3CDTF">2020-10-09T08:23:43Z</dcterms:modified>
</cp:coreProperties>
</file>