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1079" r:id="rId2"/>
    <p:sldId id="1080" r:id="rId3"/>
    <p:sldId id="1081" r:id="rId4"/>
    <p:sldId id="313" r:id="rId5"/>
    <p:sldId id="358" r:id="rId6"/>
    <p:sldId id="356" r:id="rId7"/>
    <p:sldId id="359" r:id="rId8"/>
    <p:sldId id="387" r:id="rId9"/>
    <p:sldId id="1077" r:id="rId10"/>
    <p:sldId id="1078" r:id="rId11"/>
    <p:sldId id="384" r:id="rId12"/>
  </p:sldIdLst>
  <p:sldSz cx="12192000" cy="6858000"/>
  <p:notesSz cx="6797675" cy="9926638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0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66"/>
    <a:srgbClr val="FFCC99"/>
    <a:srgbClr val="FFFF66"/>
    <a:srgbClr val="FF7C80"/>
    <a:srgbClr val="FF6600"/>
    <a:srgbClr val="FF9900"/>
    <a:srgbClr val="FF9933"/>
    <a:srgbClr val="FF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3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" y="594"/>
      </p:cViewPr>
      <p:guideLst>
        <p:guide orient="horz" pos="2160"/>
        <p:guide pos="3840"/>
        <p:guide orient="horz" pos="2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19424657155067"/>
          <c:y val="1.3956363920380055E-2"/>
          <c:w val="0.56818335278627174"/>
          <c:h val="0.97208727215923985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kpl 09/2020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</c:spPr>
          <c:invertIfNegative val="0"/>
          <c:dLbls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Sheet1!$A$2:$A$23</c:f>
              <c:strCache>
                <c:ptCount val="9"/>
                <c:pt idx="0">
                  <c:v>LINJA</c:v>
                </c:pt>
                <c:pt idx="1">
                  <c:v>1</c:v>
                </c:pt>
                <c:pt idx="2">
                  <c:v>4</c:v>
                </c:pt>
                <c:pt idx="3">
                  <c:v>8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35</c:v>
                </c:pt>
                <c:pt idx="8">
                  <c:v>40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9"/>
                <c:pt idx="1">
                  <c:v>29</c:v>
                </c:pt>
                <c:pt idx="2">
                  <c:v>122</c:v>
                </c:pt>
                <c:pt idx="3">
                  <c:v>90</c:v>
                </c:pt>
                <c:pt idx="4">
                  <c:v>37</c:v>
                </c:pt>
                <c:pt idx="5">
                  <c:v>110</c:v>
                </c:pt>
                <c:pt idx="6">
                  <c:v>26</c:v>
                </c:pt>
                <c:pt idx="7">
                  <c:v>60</c:v>
                </c:pt>
                <c:pt idx="8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39-4593-96E6-46730FD98997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kpl 01/2020</c:v>
                </c:pt>
              </c:strCache>
            </c:strRef>
          </c:tx>
          <c:invertIfNegative val="0"/>
          <c:cat>
            <c:strRef>
              <c:f>Sheet1!$A$2:$A$23</c:f>
              <c:strCache>
                <c:ptCount val="9"/>
                <c:pt idx="0">
                  <c:v>LINJA</c:v>
                </c:pt>
                <c:pt idx="1">
                  <c:v>1</c:v>
                </c:pt>
                <c:pt idx="2">
                  <c:v>4</c:v>
                </c:pt>
                <c:pt idx="3">
                  <c:v>8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35</c:v>
                </c:pt>
                <c:pt idx="8">
                  <c:v>40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9"/>
                <c:pt idx="1">
                  <c:v>31</c:v>
                </c:pt>
                <c:pt idx="2">
                  <c:v>120</c:v>
                </c:pt>
                <c:pt idx="3">
                  <c:v>84</c:v>
                </c:pt>
                <c:pt idx="4">
                  <c:v>30</c:v>
                </c:pt>
                <c:pt idx="5">
                  <c:v>101</c:v>
                </c:pt>
                <c:pt idx="7">
                  <c:v>59</c:v>
                </c:pt>
                <c:pt idx="8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D8-4A0E-8776-AE1138033B3A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kpl 11/2019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cat>
            <c:strRef>
              <c:f>Sheet1!$A$2:$A$23</c:f>
              <c:strCache>
                <c:ptCount val="9"/>
                <c:pt idx="0">
                  <c:v>LINJA</c:v>
                </c:pt>
                <c:pt idx="1">
                  <c:v>1</c:v>
                </c:pt>
                <c:pt idx="2">
                  <c:v>4</c:v>
                </c:pt>
                <c:pt idx="3">
                  <c:v>8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35</c:v>
                </c:pt>
                <c:pt idx="8">
                  <c:v>40</c:v>
                </c:pt>
              </c:strCache>
            </c:strRef>
          </c:cat>
          <c:val>
            <c:numRef>
              <c:f>Sheet1!$D$2:$D$23</c:f>
              <c:numCache>
                <c:formatCode>0</c:formatCode>
                <c:ptCount val="9"/>
                <c:pt idx="1">
                  <c:v>20</c:v>
                </c:pt>
                <c:pt idx="2">
                  <c:v>126</c:v>
                </c:pt>
                <c:pt idx="3">
                  <c:v>102</c:v>
                </c:pt>
                <c:pt idx="4">
                  <c:v>29</c:v>
                </c:pt>
                <c:pt idx="5">
                  <c:v>103</c:v>
                </c:pt>
                <c:pt idx="7">
                  <c:v>57</c:v>
                </c:pt>
                <c:pt idx="8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1D-4E14-9E41-746009B2F90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kpl 08/2019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cat>
            <c:strRef>
              <c:f>Sheet1!$A$2:$A$23</c:f>
              <c:strCache>
                <c:ptCount val="9"/>
                <c:pt idx="0">
                  <c:v>LINJA</c:v>
                </c:pt>
                <c:pt idx="1">
                  <c:v>1</c:v>
                </c:pt>
                <c:pt idx="2">
                  <c:v>4</c:v>
                </c:pt>
                <c:pt idx="3">
                  <c:v>8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35</c:v>
                </c:pt>
                <c:pt idx="8">
                  <c:v>40</c:v>
                </c:pt>
              </c:strCache>
            </c:strRef>
          </c:cat>
          <c:val>
            <c:numRef>
              <c:f>Sheet1!$E$2:$E$23</c:f>
              <c:numCache>
                <c:formatCode>0</c:formatCode>
                <c:ptCount val="9"/>
                <c:pt idx="1">
                  <c:v>23</c:v>
                </c:pt>
                <c:pt idx="2">
                  <c:v>121</c:v>
                </c:pt>
                <c:pt idx="3">
                  <c:v>80</c:v>
                </c:pt>
                <c:pt idx="4">
                  <c:v>29</c:v>
                </c:pt>
                <c:pt idx="5">
                  <c:v>97</c:v>
                </c:pt>
                <c:pt idx="7">
                  <c:v>61</c:v>
                </c:pt>
                <c:pt idx="8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8C-4B02-AB7E-64D67FF191C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kpl 03/2019</c:v>
                </c:pt>
              </c:strCache>
            </c:strRef>
          </c:tx>
          <c:invertIfNegative val="0"/>
          <c:cat>
            <c:strRef>
              <c:f>Sheet1!$A$2:$A$23</c:f>
              <c:strCache>
                <c:ptCount val="9"/>
                <c:pt idx="0">
                  <c:v>LINJA</c:v>
                </c:pt>
                <c:pt idx="1">
                  <c:v>1</c:v>
                </c:pt>
                <c:pt idx="2">
                  <c:v>4</c:v>
                </c:pt>
                <c:pt idx="3">
                  <c:v>8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35</c:v>
                </c:pt>
                <c:pt idx="8">
                  <c:v>40</c:v>
                </c:pt>
              </c:strCache>
            </c:strRef>
          </c:cat>
          <c:val>
            <c:numRef>
              <c:f>Sheet1!$F$2:$F$23</c:f>
              <c:numCache>
                <c:formatCode>General</c:formatCode>
                <c:ptCount val="9"/>
                <c:pt idx="2" formatCode="0">
                  <c:v>153</c:v>
                </c:pt>
                <c:pt idx="3" formatCode="0">
                  <c:v>120</c:v>
                </c:pt>
                <c:pt idx="4" formatCode="0">
                  <c:v>30</c:v>
                </c:pt>
                <c:pt idx="5" formatCode="0">
                  <c:v>96</c:v>
                </c:pt>
                <c:pt idx="7" formatCode="0">
                  <c:v>60</c:v>
                </c:pt>
                <c:pt idx="8" formatCode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3C-4CC0-9B97-9159812DD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999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00"/>
          <c:min val="0"/>
        </c:scaling>
        <c:delete val="1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crossAx val="159939008"/>
        <c:crosses val="autoZero"/>
        <c:crossBetween val="between"/>
        <c:majorUnit val="50"/>
      </c:valAx>
      <c:spPr>
        <a:noFill/>
        <a:ln w="25371">
          <a:noFill/>
        </a:ln>
      </c:spPr>
    </c:plotArea>
    <c:legend>
      <c:legendPos val="r"/>
      <c:layout>
        <c:manualLayout>
          <c:xMode val="edge"/>
          <c:yMode val="edge"/>
          <c:x val="0.76867555476522897"/>
          <c:y val="0.81292311895334535"/>
          <c:w val="0.21339740570637231"/>
          <c:h val="0.18707689903175317"/>
        </c:manualLayout>
      </c:layout>
      <c:overlay val="0"/>
      <c:txPr>
        <a:bodyPr/>
        <a:lstStyle/>
        <a:p>
          <a:pPr>
            <a:defRPr sz="1200">
              <a:solidFill>
                <a:schemeClr val="tx1">
                  <a:lumMod val="50000"/>
                  <a:lumOff val="50000"/>
                </a:schemeClr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16847591909749"/>
          <c:y val="6.1180206195830368E-3"/>
          <c:w val="0.56818335278627174"/>
          <c:h val="0.97208727215923985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% 09/2020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</c:spPr>
          <c:invertIfNegative val="0"/>
          <c:dLbls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 tai B / Kausilippu</c:v>
                </c:pt>
                <c:pt idx="1">
                  <c:v>0 - 5 eur</c:v>
                </c:pt>
                <c:pt idx="2">
                  <c:v>5 - 10 eur</c:v>
                </c:pt>
                <c:pt idx="3">
                  <c:v>10 - 15 eur</c:v>
                </c:pt>
                <c:pt idx="4">
                  <c:v>yli 15 eur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1">
                  <c:v>64</c:v>
                </c:pt>
                <c:pt idx="2">
                  <c:v>25</c:v>
                </c:pt>
                <c:pt idx="3">
                  <c:v>7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BB-43CE-8EB6-2647FB4BB8C5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% 01/2020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A tai B / Kausilippu</c:v>
                </c:pt>
                <c:pt idx="1">
                  <c:v>0 - 5 eur</c:v>
                </c:pt>
                <c:pt idx="2">
                  <c:v>5 - 10 eur</c:v>
                </c:pt>
                <c:pt idx="3">
                  <c:v>10 - 15 eur</c:v>
                </c:pt>
                <c:pt idx="4">
                  <c:v>yli 15 eur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1">
                  <c:v>65</c:v>
                </c:pt>
                <c:pt idx="2">
                  <c:v>26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95-4837-8E7E-C11D9202DC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999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00"/>
          <c:min val="0"/>
        </c:scaling>
        <c:delete val="1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crossAx val="159939008"/>
        <c:crosses val="autoZero"/>
        <c:crossBetween val="between"/>
        <c:majorUnit val="50"/>
      </c:valAx>
      <c:spPr>
        <a:noFill/>
        <a:ln w="25371">
          <a:noFill/>
        </a:ln>
      </c:spPr>
    </c:plotArea>
    <c:plotVisOnly val="1"/>
    <c:dispBlanksAs val="gap"/>
    <c:showDLblsOverMax val="0"/>
  </c:chart>
  <c:spPr>
    <a:ln>
      <a:solidFill>
        <a:schemeClr val="bg1">
          <a:lumMod val="85000"/>
        </a:schemeClr>
      </a:solidFill>
    </a:ln>
  </c:spPr>
  <c:txPr>
    <a:bodyPr/>
    <a:lstStyle/>
    <a:p>
      <a:pPr>
        <a:defRPr sz="1798"/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16847591909749"/>
          <c:y val="6.1180206195830368E-3"/>
          <c:w val="0.56818335278627174"/>
          <c:h val="0.97208727215923985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% 09/2020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</c:spPr>
          <c:invertIfNegative val="0"/>
          <c:dLbls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AB-vyöhykkeet / Kertalippumatka</c:v>
                </c:pt>
                <c:pt idx="1">
                  <c:v>0 - 0,50 eur</c:v>
                </c:pt>
                <c:pt idx="2">
                  <c:v>0,50 - 1 eur</c:v>
                </c:pt>
                <c:pt idx="3">
                  <c:v>1 - 1,50 eur</c:v>
                </c:pt>
                <c:pt idx="4">
                  <c:v>yli 1,50 eur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1">
                  <c:v>43</c:v>
                </c:pt>
                <c:pt idx="2">
                  <c:v>35</c:v>
                </c:pt>
                <c:pt idx="3">
                  <c:v>12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34-465F-877F-913552427061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% 01/2020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AB-vyöhykkeet / Kertalippumatka</c:v>
                </c:pt>
                <c:pt idx="1">
                  <c:v>0 - 0,50 eur</c:v>
                </c:pt>
                <c:pt idx="2">
                  <c:v>0,50 - 1 eur</c:v>
                </c:pt>
                <c:pt idx="3">
                  <c:v>1 - 1,50 eur</c:v>
                </c:pt>
                <c:pt idx="4">
                  <c:v>yli 1,50 eur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1">
                  <c:v>57</c:v>
                </c:pt>
                <c:pt idx="2">
                  <c:v>27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62-4052-80E4-9E8EDC61E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999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00"/>
          <c:min val="0"/>
        </c:scaling>
        <c:delete val="1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crossAx val="159939008"/>
        <c:crosses val="autoZero"/>
        <c:crossBetween val="between"/>
        <c:majorUnit val="50"/>
      </c:valAx>
      <c:spPr>
        <a:noFill/>
        <a:ln w="25371">
          <a:noFill/>
        </a:ln>
      </c:spPr>
    </c:plotArea>
    <c:plotVisOnly val="1"/>
    <c:dispBlanksAs val="gap"/>
    <c:showDLblsOverMax val="0"/>
  </c:chart>
  <c:spPr>
    <a:ln>
      <a:solidFill>
        <a:schemeClr val="bg1">
          <a:lumMod val="85000"/>
        </a:schemeClr>
      </a:solidFill>
    </a:ln>
  </c:spPr>
  <c:txPr>
    <a:bodyPr/>
    <a:lstStyle/>
    <a:p>
      <a:pPr>
        <a:defRPr sz="1798"/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16847591909749"/>
          <c:y val="6.1180206195830368E-3"/>
          <c:w val="0.56818335278627174"/>
          <c:h val="0.97208727215923985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% 09/2020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</c:spPr>
          <c:invertIfNegative val="0"/>
          <c:dLbls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AB-vyöhykkeet / Kausilippu</c:v>
                </c:pt>
                <c:pt idx="1">
                  <c:v>0 - 5 eur</c:v>
                </c:pt>
                <c:pt idx="2">
                  <c:v>5 - 10 eur</c:v>
                </c:pt>
                <c:pt idx="3">
                  <c:v>10 - 15 eur</c:v>
                </c:pt>
                <c:pt idx="4">
                  <c:v>yli 15 eur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1">
                  <c:v>48</c:v>
                </c:pt>
                <c:pt idx="2">
                  <c:v>33</c:v>
                </c:pt>
                <c:pt idx="3">
                  <c:v>11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9A-4F6C-BDD3-9F623CBB56AB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% 01/2020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AB-vyöhykkeet / Kausilippu</c:v>
                </c:pt>
                <c:pt idx="1">
                  <c:v>0 - 5 eur</c:v>
                </c:pt>
                <c:pt idx="2">
                  <c:v>5 - 10 eur</c:v>
                </c:pt>
                <c:pt idx="3">
                  <c:v>10 - 15 eur</c:v>
                </c:pt>
                <c:pt idx="4">
                  <c:v>yli 15 eur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1">
                  <c:v>57</c:v>
                </c:pt>
                <c:pt idx="2">
                  <c:v>31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3B-42E6-B020-57BEA3070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999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00"/>
          <c:min val="0"/>
        </c:scaling>
        <c:delete val="1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crossAx val="159939008"/>
        <c:crosses val="autoZero"/>
        <c:crossBetween val="between"/>
        <c:majorUnit val="50"/>
      </c:valAx>
      <c:spPr>
        <a:noFill/>
        <a:ln w="25371">
          <a:noFill/>
        </a:ln>
      </c:spPr>
    </c:plotArea>
    <c:plotVisOnly val="1"/>
    <c:dispBlanksAs val="gap"/>
    <c:showDLblsOverMax val="0"/>
  </c:chart>
  <c:spPr>
    <a:ln>
      <a:solidFill>
        <a:schemeClr val="bg1">
          <a:lumMod val="85000"/>
        </a:schemeClr>
      </a:solidFill>
    </a:ln>
  </c:spPr>
  <c:txPr>
    <a:bodyPr/>
    <a:lstStyle/>
    <a:p>
      <a:pPr>
        <a:defRPr sz="1798"/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16847591909749"/>
          <c:y val="6.1180206195830368E-3"/>
          <c:w val="0.56818335278627174"/>
          <c:h val="0.97208727215923985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% 09/2020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</c:spPr>
          <c:invertIfNegative val="0"/>
          <c:dLbls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AB-vyöhykkeet / Arvolippumatka</c:v>
                </c:pt>
                <c:pt idx="1">
                  <c:v>0 - 0,50 eur</c:v>
                </c:pt>
                <c:pt idx="2">
                  <c:v>0,50 - 1 eur</c:v>
                </c:pt>
                <c:pt idx="3">
                  <c:v>1 - 1,50 eur</c:v>
                </c:pt>
                <c:pt idx="4">
                  <c:v>yli 1,50 eur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1">
                  <c:v>43</c:v>
                </c:pt>
                <c:pt idx="2">
                  <c:v>33</c:v>
                </c:pt>
                <c:pt idx="3">
                  <c:v>14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2E-45E3-B532-1271652CA8BC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% 01/2020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AB-vyöhykkeet / Arvolippumatka</c:v>
                </c:pt>
                <c:pt idx="1">
                  <c:v>0 - 0,50 eur</c:v>
                </c:pt>
                <c:pt idx="2">
                  <c:v>0,50 - 1 eur</c:v>
                </c:pt>
                <c:pt idx="3">
                  <c:v>1 - 1,50 eur</c:v>
                </c:pt>
                <c:pt idx="4">
                  <c:v>yli 1,50 eur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1">
                  <c:v>56</c:v>
                </c:pt>
                <c:pt idx="2">
                  <c:v>26</c:v>
                </c:pt>
                <c:pt idx="3">
                  <c:v>12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B7-4344-852B-5CEBF4D922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999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00"/>
          <c:min val="0"/>
        </c:scaling>
        <c:delete val="1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crossAx val="159939008"/>
        <c:crosses val="autoZero"/>
        <c:crossBetween val="between"/>
        <c:majorUnit val="50"/>
      </c:valAx>
      <c:spPr>
        <a:noFill/>
        <a:ln w="25371">
          <a:noFill/>
        </a:ln>
      </c:spPr>
    </c:plotArea>
    <c:plotVisOnly val="1"/>
    <c:dispBlanksAs val="gap"/>
    <c:showDLblsOverMax val="0"/>
  </c:chart>
  <c:spPr>
    <a:ln>
      <a:solidFill>
        <a:schemeClr val="bg1">
          <a:lumMod val="85000"/>
        </a:schemeClr>
      </a:solidFill>
    </a:ln>
  </c:spPr>
  <c:txPr>
    <a:bodyPr/>
    <a:lstStyle/>
    <a:p>
      <a:pPr>
        <a:defRPr sz="1798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64347954252819"/>
          <c:y val="5.7273362642469287E-2"/>
          <c:w val="0.53216808363579815"/>
          <c:h val="0.8922282317239761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kpl 09/2020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</c:spPr>
          <c:invertIfNegative val="0"/>
          <c:dLbls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SOPIMUS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</c:strCache>
              <c:extLst/>
            </c:strRef>
          </c:cat>
          <c:val>
            <c:numRef>
              <c:f>Sheet1!$B$2:$B$7</c:f>
              <c:numCache>
                <c:formatCode>General</c:formatCode>
                <c:ptCount val="4"/>
                <c:pt idx="1">
                  <c:v>29</c:v>
                </c:pt>
                <c:pt idx="2">
                  <c:v>212</c:v>
                </c:pt>
                <c:pt idx="3">
                  <c:v>285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0AF-4D4A-B7C8-42954C0F661A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kpl 01/2020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4"/>
                <c:pt idx="0">
                  <c:v>SOPIMUS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</c:strCache>
              <c:extLst/>
            </c:strRef>
          </c:cat>
          <c:val>
            <c:numRef>
              <c:f>Sheet1!$C$2:$C$7</c:f>
              <c:numCache>
                <c:formatCode>General</c:formatCode>
                <c:ptCount val="4"/>
                <c:pt idx="1">
                  <c:v>31</c:v>
                </c:pt>
                <c:pt idx="2">
                  <c:v>231</c:v>
                </c:pt>
                <c:pt idx="3">
                  <c:v>244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4B8-4FA9-86B6-29F6B9BEC53D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kpl 11/2019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cat>
            <c:strRef>
              <c:f>Sheet1!$A$2:$A$7</c:f>
              <c:strCache>
                <c:ptCount val="4"/>
                <c:pt idx="0">
                  <c:v>SOPIMUS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</c:strCache>
              <c:extLst/>
            </c:strRef>
          </c:cat>
          <c:val>
            <c:numRef>
              <c:f>Sheet1!$D$2:$D$7</c:f>
              <c:numCache>
                <c:formatCode>General</c:formatCode>
                <c:ptCount val="4"/>
                <c:pt idx="1">
                  <c:v>30</c:v>
                </c:pt>
                <c:pt idx="2">
                  <c:v>254</c:v>
                </c:pt>
                <c:pt idx="3">
                  <c:v>236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E24-48EC-B81C-2B9ED20E8A5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kpl 08/2019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cat>
            <c:strRef>
              <c:f>Sheet1!$A$2:$A$7</c:f>
              <c:strCache>
                <c:ptCount val="4"/>
                <c:pt idx="0">
                  <c:v>SOPIMUS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</c:strCache>
              <c:extLst/>
            </c:strRef>
          </c:cat>
          <c:val>
            <c:numRef>
              <c:f>Sheet1!$E$2:$E$7</c:f>
              <c:numCache>
                <c:formatCode>General</c:formatCode>
                <c:ptCount val="4"/>
                <c:pt idx="2">
                  <c:v>245</c:v>
                </c:pt>
                <c:pt idx="3">
                  <c:v>234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A64-46EB-ABAC-3D28D8D5ACA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kpl 03/2019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4"/>
                <c:pt idx="0">
                  <c:v>SOPIMUS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</c:strCache>
              <c:extLst/>
            </c:strRef>
          </c:cat>
          <c:val>
            <c:numRef>
              <c:f>Sheet1!$F$2:$F$7</c:f>
              <c:numCache>
                <c:formatCode>General</c:formatCode>
                <c:ptCount val="4"/>
                <c:pt idx="2">
                  <c:v>273</c:v>
                </c:pt>
                <c:pt idx="3">
                  <c:v>236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110-4FA3-A9D5-5B278B944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999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550"/>
          <c:min val="0"/>
        </c:scaling>
        <c:delete val="1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crossAx val="159939008"/>
        <c:crosses val="autoZero"/>
        <c:crossBetween val="between"/>
        <c:majorUnit val="100"/>
        <c:minorUnit val="50"/>
      </c:valAx>
      <c:spPr>
        <a:noFill/>
        <a:ln w="25371">
          <a:noFill/>
        </a:ln>
      </c:spPr>
    </c:plotArea>
    <c:legend>
      <c:legendPos val="r"/>
      <c:layout>
        <c:manualLayout>
          <c:xMode val="edge"/>
          <c:yMode val="edge"/>
          <c:x val="0.77777090857516784"/>
          <c:y val="0.61772429796162232"/>
          <c:w val="0.21769420549008062"/>
          <c:h val="0.38227570203837763"/>
        </c:manualLayout>
      </c:layout>
      <c:overlay val="0"/>
      <c:txPr>
        <a:bodyPr/>
        <a:lstStyle/>
        <a:p>
          <a:pPr>
            <a:defRPr sz="1200">
              <a:solidFill>
                <a:schemeClr val="tx1">
                  <a:lumMod val="50000"/>
                  <a:lumOff val="50000"/>
                </a:schemeClr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73368285527749"/>
          <c:y val="3.2701172815439827E-2"/>
          <c:w val="0.43556070696102184"/>
          <c:h val="0.89280902926521166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kpl 09/2020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</c:spPr>
          <c:invertIfNegative val="0"/>
          <c:dLbls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SUKUPUOLI</c:v>
                </c:pt>
                <c:pt idx="1">
                  <c:v>Nainen</c:v>
                </c:pt>
                <c:pt idx="2">
                  <c:v>Mies</c:v>
                </c:pt>
                <c:pt idx="3">
                  <c:v>IKÄ</c:v>
                </c:pt>
                <c:pt idx="4">
                  <c:v>15-24 vuotta</c:v>
                </c:pt>
                <c:pt idx="5">
                  <c:v>25-44 vuotta</c:v>
                </c:pt>
                <c:pt idx="6">
                  <c:v>45-64 vuotta</c:v>
                </c:pt>
                <c:pt idx="7">
                  <c:v>65 vuotta tai vanhempi</c:v>
                </c:pt>
                <c:pt idx="8">
                  <c:v>KOTIKUNTA</c:v>
                </c:pt>
                <c:pt idx="9">
                  <c:v>Kuopio</c:v>
                </c:pt>
                <c:pt idx="10">
                  <c:v>Siilinjärvi</c:v>
                </c:pt>
                <c:pt idx="11">
                  <c:v>Muu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1">
                  <c:v>346</c:v>
                </c:pt>
                <c:pt idx="2">
                  <c:v>161</c:v>
                </c:pt>
                <c:pt idx="4">
                  <c:v>194</c:v>
                </c:pt>
                <c:pt idx="5">
                  <c:v>157</c:v>
                </c:pt>
                <c:pt idx="6">
                  <c:v>112</c:v>
                </c:pt>
                <c:pt idx="7">
                  <c:v>59</c:v>
                </c:pt>
                <c:pt idx="9">
                  <c:v>378</c:v>
                </c:pt>
                <c:pt idx="10">
                  <c:v>117</c:v>
                </c:pt>
                <c:pt idx="1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AF-4D4A-B7C8-42954C0F661A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kpl 01/2020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SUKUPUOLI</c:v>
                </c:pt>
                <c:pt idx="1">
                  <c:v>Nainen</c:v>
                </c:pt>
                <c:pt idx="2">
                  <c:v>Mies</c:v>
                </c:pt>
                <c:pt idx="3">
                  <c:v>IKÄ</c:v>
                </c:pt>
                <c:pt idx="4">
                  <c:v>15-24 vuotta</c:v>
                </c:pt>
                <c:pt idx="5">
                  <c:v>25-44 vuotta</c:v>
                </c:pt>
                <c:pt idx="6">
                  <c:v>45-64 vuotta</c:v>
                </c:pt>
                <c:pt idx="7">
                  <c:v>65 vuotta tai vanhempi</c:v>
                </c:pt>
                <c:pt idx="8">
                  <c:v>KOTIKUNTA</c:v>
                </c:pt>
                <c:pt idx="9">
                  <c:v>Kuopio</c:v>
                </c:pt>
                <c:pt idx="10">
                  <c:v>Siilinjärvi</c:v>
                </c:pt>
                <c:pt idx="11">
                  <c:v>Muu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1">
                  <c:v>338</c:v>
                </c:pt>
                <c:pt idx="2">
                  <c:v>146</c:v>
                </c:pt>
                <c:pt idx="4">
                  <c:v>191</c:v>
                </c:pt>
                <c:pt idx="5">
                  <c:v>174</c:v>
                </c:pt>
                <c:pt idx="6">
                  <c:v>94</c:v>
                </c:pt>
                <c:pt idx="7">
                  <c:v>41</c:v>
                </c:pt>
                <c:pt idx="9">
                  <c:v>372</c:v>
                </c:pt>
                <c:pt idx="10">
                  <c:v>95</c:v>
                </c:pt>
                <c:pt idx="1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16-4C6F-8AEE-1FA0F9D191EB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kpl 11/2019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SUKUPUOLI</c:v>
                </c:pt>
                <c:pt idx="1">
                  <c:v>Nainen</c:v>
                </c:pt>
                <c:pt idx="2">
                  <c:v>Mies</c:v>
                </c:pt>
                <c:pt idx="3">
                  <c:v>IKÄ</c:v>
                </c:pt>
                <c:pt idx="4">
                  <c:v>15-24 vuotta</c:v>
                </c:pt>
                <c:pt idx="5">
                  <c:v>25-44 vuotta</c:v>
                </c:pt>
                <c:pt idx="6">
                  <c:v>45-64 vuotta</c:v>
                </c:pt>
                <c:pt idx="7">
                  <c:v>65 vuotta tai vanhempi</c:v>
                </c:pt>
                <c:pt idx="8">
                  <c:v>KOTIKUNTA</c:v>
                </c:pt>
                <c:pt idx="9">
                  <c:v>Kuopio</c:v>
                </c:pt>
                <c:pt idx="10">
                  <c:v>Siilinjärvi</c:v>
                </c:pt>
                <c:pt idx="11">
                  <c:v>Muu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1">
                  <c:v>975</c:v>
                </c:pt>
                <c:pt idx="2">
                  <c:v>390</c:v>
                </c:pt>
                <c:pt idx="4">
                  <c:v>527</c:v>
                </c:pt>
                <c:pt idx="5">
                  <c:v>514</c:v>
                </c:pt>
                <c:pt idx="6">
                  <c:v>308</c:v>
                </c:pt>
                <c:pt idx="7">
                  <c:v>122</c:v>
                </c:pt>
                <c:pt idx="9">
                  <c:v>1279</c:v>
                </c:pt>
                <c:pt idx="10">
                  <c:v>59</c:v>
                </c:pt>
                <c:pt idx="1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B-4F6A-A8D8-91ECF125C19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kpl 08/2019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SUKUPUOLI</c:v>
                </c:pt>
                <c:pt idx="1">
                  <c:v>Nainen</c:v>
                </c:pt>
                <c:pt idx="2">
                  <c:v>Mies</c:v>
                </c:pt>
                <c:pt idx="3">
                  <c:v>IKÄ</c:v>
                </c:pt>
                <c:pt idx="4">
                  <c:v>15-24 vuotta</c:v>
                </c:pt>
                <c:pt idx="5">
                  <c:v>25-44 vuotta</c:v>
                </c:pt>
                <c:pt idx="6">
                  <c:v>45-64 vuotta</c:v>
                </c:pt>
                <c:pt idx="7">
                  <c:v>65 vuotta tai vanhempi</c:v>
                </c:pt>
                <c:pt idx="8">
                  <c:v>KOTIKUNTA</c:v>
                </c:pt>
                <c:pt idx="9">
                  <c:v>Kuopio</c:v>
                </c:pt>
                <c:pt idx="10">
                  <c:v>Siilinjärvi</c:v>
                </c:pt>
                <c:pt idx="11">
                  <c:v>Muu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1">
                  <c:v>324</c:v>
                </c:pt>
                <c:pt idx="2">
                  <c:v>130</c:v>
                </c:pt>
                <c:pt idx="4">
                  <c:v>124</c:v>
                </c:pt>
                <c:pt idx="5">
                  <c:v>157</c:v>
                </c:pt>
                <c:pt idx="6">
                  <c:v>137</c:v>
                </c:pt>
                <c:pt idx="7">
                  <c:v>61</c:v>
                </c:pt>
                <c:pt idx="9">
                  <c:v>349</c:v>
                </c:pt>
                <c:pt idx="10">
                  <c:v>99</c:v>
                </c:pt>
                <c:pt idx="1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B3-4A12-8173-F5542485C6A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kpl 03/2019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SUKUPUOLI</c:v>
                </c:pt>
                <c:pt idx="1">
                  <c:v>Nainen</c:v>
                </c:pt>
                <c:pt idx="2">
                  <c:v>Mies</c:v>
                </c:pt>
                <c:pt idx="3">
                  <c:v>IKÄ</c:v>
                </c:pt>
                <c:pt idx="4">
                  <c:v>15-24 vuotta</c:v>
                </c:pt>
                <c:pt idx="5">
                  <c:v>25-44 vuotta</c:v>
                </c:pt>
                <c:pt idx="6">
                  <c:v>45-64 vuotta</c:v>
                </c:pt>
                <c:pt idx="7">
                  <c:v>65 vuotta tai vanhempi</c:v>
                </c:pt>
                <c:pt idx="8">
                  <c:v>KOTIKUNTA</c:v>
                </c:pt>
                <c:pt idx="9">
                  <c:v>Kuopio</c:v>
                </c:pt>
                <c:pt idx="10">
                  <c:v>Siilinjärvi</c:v>
                </c:pt>
                <c:pt idx="11">
                  <c:v>Muu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1">
                  <c:v>967</c:v>
                </c:pt>
                <c:pt idx="2">
                  <c:v>419</c:v>
                </c:pt>
                <c:pt idx="4">
                  <c:v>397</c:v>
                </c:pt>
                <c:pt idx="5">
                  <c:v>564</c:v>
                </c:pt>
                <c:pt idx="6">
                  <c:v>357</c:v>
                </c:pt>
                <c:pt idx="7">
                  <c:v>150</c:v>
                </c:pt>
                <c:pt idx="9">
                  <c:v>1268</c:v>
                </c:pt>
                <c:pt idx="10">
                  <c:v>123</c:v>
                </c:pt>
                <c:pt idx="1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38-4661-AB6A-3A69A7477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500"/>
          <c:min val="0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fi-FI"/>
          </a:p>
        </c:txPr>
        <c:crossAx val="159939008"/>
        <c:crosses val="autoZero"/>
        <c:crossBetween val="between"/>
        <c:majorUnit val="500"/>
      </c:valAx>
      <c:spPr>
        <a:noFill/>
        <a:ln w="25371">
          <a:noFill/>
        </a:ln>
      </c:spPr>
    </c:plotArea>
    <c:legend>
      <c:legendPos val="r"/>
      <c:layout>
        <c:manualLayout>
          <c:xMode val="edge"/>
          <c:yMode val="edge"/>
          <c:x val="0.81392722684643126"/>
          <c:y val="0.63034341962811979"/>
          <c:w val="0.18052932709680963"/>
          <c:h val="0.26824349366333106"/>
        </c:manualLayout>
      </c:layout>
      <c:overlay val="0"/>
      <c:txPr>
        <a:bodyPr/>
        <a:lstStyle/>
        <a:p>
          <a:pPr>
            <a:defRPr sz="1600">
              <a:solidFill>
                <a:schemeClr val="tx1">
                  <a:lumMod val="50000"/>
                  <a:lumOff val="50000"/>
                </a:schemeClr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fi-FI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r>
              <a:rPr lang="fi-FI" sz="20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kysymykseen vastanneista (09/2020)</a:t>
            </a:r>
            <a:endParaRPr lang="fi-FI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37409005062793688"/>
          <c:y val="1.631944253224879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6747309215037038"/>
          <c:y val="8.850901975038046E-2"/>
          <c:w val="0.59905252909747642"/>
          <c:h val="0.777717077039150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Erittäin hyvä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Sheet1!$B$2:$B$5</c:f>
              <c:strCache>
                <c:ptCount val="4"/>
                <c:pt idx="0">
                  <c:v>Vuoron täsmällisyys</c:v>
                </c:pt>
                <c:pt idx="1">
                  <c:v>Kuljettajan ajotapa</c:v>
                </c:pt>
                <c:pt idx="2">
                  <c:v>Linja-auton siisteys ja matkustusmukavuus</c:v>
                </c:pt>
                <c:pt idx="3">
                  <c:v>Kuljettajan ystävällisyys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59</c:v>
                </c:pt>
                <c:pt idx="1">
                  <c:v>52</c:v>
                </c:pt>
                <c:pt idx="2">
                  <c:v>49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31-49BD-95E6-3639610BED85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Melko hyvä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Sheet1!$B$2:$B$5</c:f>
              <c:strCache>
                <c:ptCount val="4"/>
                <c:pt idx="0">
                  <c:v>Vuoron täsmällisyys</c:v>
                </c:pt>
                <c:pt idx="1">
                  <c:v>Kuljettajan ajotapa</c:v>
                </c:pt>
                <c:pt idx="2">
                  <c:v>Linja-auton siisteys ja matkustusmukavuus</c:v>
                </c:pt>
                <c:pt idx="3">
                  <c:v>Kuljettajan ystävällisyys</c:v>
                </c:pt>
              </c:strCache>
            </c:strRef>
          </c:cat>
          <c:val>
            <c:numRef>
              <c:f>Sheet1!$D$2:$D$5</c:f>
              <c:numCache>
                <c:formatCode>0</c:formatCode>
                <c:ptCount val="4"/>
                <c:pt idx="0">
                  <c:v>29</c:v>
                </c:pt>
                <c:pt idx="1">
                  <c:v>37</c:v>
                </c:pt>
                <c:pt idx="2">
                  <c:v>39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31-49BD-95E6-3639610BED85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Keskinkertainen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Sheet1!$B$2:$B$5</c:f>
              <c:strCache>
                <c:ptCount val="4"/>
                <c:pt idx="0">
                  <c:v>Vuoron täsmällisyys</c:v>
                </c:pt>
                <c:pt idx="1">
                  <c:v>Kuljettajan ajotapa</c:v>
                </c:pt>
                <c:pt idx="2">
                  <c:v>Linja-auton siisteys ja matkustusmukavuus</c:v>
                </c:pt>
                <c:pt idx="3">
                  <c:v>Kuljettajan ystävällisyys</c:v>
                </c:pt>
              </c:strCache>
            </c:strRef>
          </c:cat>
          <c:val>
            <c:numRef>
              <c:f>Sheet1!$E$2:$E$5</c:f>
              <c:numCache>
                <c:formatCode>0</c:formatCode>
                <c:ptCount val="4"/>
                <c:pt idx="0">
                  <c:v>6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31-49BD-95E6-3639610BED85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Melko huono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cat>
            <c:strRef>
              <c:f>Sheet1!$B$2:$B$5</c:f>
              <c:strCache>
                <c:ptCount val="4"/>
                <c:pt idx="0">
                  <c:v>Vuoron täsmällisyys</c:v>
                </c:pt>
                <c:pt idx="1">
                  <c:v>Kuljettajan ajotapa</c:v>
                </c:pt>
                <c:pt idx="2">
                  <c:v>Linja-auton siisteys ja matkustusmukavuus</c:v>
                </c:pt>
                <c:pt idx="3">
                  <c:v>Kuljettajan ystävällisyys</c:v>
                </c:pt>
              </c:strCache>
            </c:strRef>
          </c:cat>
          <c:val>
            <c:numRef>
              <c:f>Sheet1!$F$2:$F$5</c:f>
              <c:numCache>
                <c:formatCode>0</c:formatCode>
                <c:ptCount val="4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31-49BD-95E6-3639610BED85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Erittäin huono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Sheet1!$B$2:$B$5</c:f>
              <c:strCache>
                <c:ptCount val="4"/>
                <c:pt idx="0">
                  <c:v>Vuoron täsmällisyys</c:v>
                </c:pt>
                <c:pt idx="1">
                  <c:v>Kuljettajan ajotapa</c:v>
                </c:pt>
                <c:pt idx="2">
                  <c:v>Linja-auton siisteys ja matkustusmukavuus</c:v>
                </c:pt>
                <c:pt idx="3">
                  <c:v>Kuljettajan ystävällisyys</c:v>
                </c:pt>
              </c:strCache>
            </c:strRef>
          </c:cat>
          <c:val>
            <c:numRef>
              <c:f>Sheet1!$G$2:$G$5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31-49BD-95E6-3639610BED85}"/>
            </c:ext>
          </c:extLst>
        </c:ser>
        <c:ser>
          <c:idx val="5"/>
          <c:order val="5"/>
          <c:tx>
            <c:strRef>
              <c:f>Sheet1!$H$1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Sheet1!$B$2:$B$5</c:f>
              <c:strCache>
                <c:ptCount val="4"/>
                <c:pt idx="0">
                  <c:v>Vuoron täsmällisyys</c:v>
                </c:pt>
                <c:pt idx="1">
                  <c:v>Kuljettajan ajotapa</c:v>
                </c:pt>
                <c:pt idx="2">
                  <c:v>Linja-auton siisteys ja matkustusmukavuus</c:v>
                </c:pt>
                <c:pt idx="3">
                  <c:v>Kuljettajan ystävällisyys</c:v>
                </c:pt>
              </c:strCache>
            </c:strRef>
          </c:cat>
          <c:val>
            <c:numRef>
              <c:f>Sheet1!$H$2:$H$5</c:f>
              <c:numCache>
                <c:formatCode>0</c:formatCode>
                <c:ptCount val="4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69-4BA8-BBCA-C9DE85B44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306064"/>
        <c:axId val="440306456"/>
      </c:barChart>
      <c:catAx>
        <c:axId val="440306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440306456"/>
        <c:crosses val="autoZero"/>
        <c:auto val="1"/>
        <c:lblAlgn val="ctr"/>
        <c:lblOffset val="100"/>
        <c:noMultiLvlLbl val="0"/>
      </c:catAx>
      <c:valAx>
        <c:axId val="440306456"/>
        <c:scaling>
          <c:orientation val="minMax"/>
          <c:max val="1"/>
        </c:scaling>
        <c:delete val="0"/>
        <c:axPos val="t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%" sourceLinked="1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44030606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6.9162815222662585E-2"/>
          <c:y val="0.92850819605902379"/>
          <c:w val="0.89999989548320203"/>
          <c:h val="4.4938861751008266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200" b="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98007994725818"/>
          <c:y val="9.3881585831272749E-2"/>
          <c:w val="0.72133644091742266"/>
          <c:h val="0.7745717752579628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KA 09/2020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</c:spPr>
          <c:invertIfNegative val="0"/>
          <c:dLbls>
            <c:numFmt formatCode="#,##0.00" sourceLinked="0"/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Vuoron täsmällisyys</c:v>
                </c:pt>
                <c:pt idx="1">
                  <c:v>Kuljettajan ajotapa</c:v>
                </c:pt>
                <c:pt idx="2">
                  <c:v>Linja-auton siisteys ja matkustusmukavuus</c:v>
                </c:pt>
                <c:pt idx="3">
                  <c:v>Kuljettajan ystävällisyys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4.53</c:v>
                </c:pt>
                <c:pt idx="1">
                  <c:v>4.4800000000000004</c:v>
                </c:pt>
                <c:pt idx="2">
                  <c:v>4.3899999999999997</c:v>
                </c:pt>
                <c:pt idx="3">
                  <c:v>4.38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70-4A0A-8982-3D15DAEB7EB7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KA 01/2020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Vuoron täsmällisyys</c:v>
                </c:pt>
                <c:pt idx="1">
                  <c:v>Kuljettajan ajotapa</c:v>
                </c:pt>
                <c:pt idx="2">
                  <c:v>Linja-auton siisteys ja matkustusmukavuus</c:v>
                </c:pt>
                <c:pt idx="3">
                  <c:v>Kuljettajan ystävällisyys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4.32</c:v>
                </c:pt>
                <c:pt idx="1">
                  <c:v>4.4800000000000004</c:v>
                </c:pt>
                <c:pt idx="2" formatCode="0.00">
                  <c:v>4.4000000000000004</c:v>
                </c:pt>
                <c:pt idx="3">
                  <c:v>4.3499999999999996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5B-4E14-8E79-CE16D2B4F3E7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KA 11/2019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Vuoron täsmällisyys</c:v>
                </c:pt>
                <c:pt idx="1">
                  <c:v>Kuljettajan ajotapa</c:v>
                </c:pt>
                <c:pt idx="2">
                  <c:v>Linja-auton siisteys ja matkustusmukavuus</c:v>
                </c:pt>
                <c:pt idx="3">
                  <c:v>Kuljettajan ystävällisyys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4.21</c:v>
                </c:pt>
                <c:pt idx="1">
                  <c:v>4.38</c:v>
                </c:pt>
                <c:pt idx="2">
                  <c:v>4.21</c:v>
                </c:pt>
                <c:pt idx="3">
                  <c:v>4.2300000000000004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7F-417D-886D-1D317ED1C7F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KA 08/2019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Vuoron täsmällisyys</c:v>
                </c:pt>
                <c:pt idx="1">
                  <c:v>Kuljettajan ajotapa</c:v>
                </c:pt>
                <c:pt idx="2">
                  <c:v>Linja-auton siisteys ja matkustusmukavuus</c:v>
                </c:pt>
                <c:pt idx="3">
                  <c:v>Kuljettajan ystävällisyys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4.3899999999999997</c:v>
                </c:pt>
                <c:pt idx="1">
                  <c:v>4.42</c:v>
                </c:pt>
                <c:pt idx="2">
                  <c:v>4.3099999999999996</c:v>
                </c:pt>
                <c:pt idx="3">
                  <c:v>4.37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85-4A46-A3AF-5CAB88DD02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KA 03/2019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Vuoron täsmällisyys</c:v>
                </c:pt>
                <c:pt idx="1">
                  <c:v>Kuljettajan ajotapa</c:v>
                </c:pt>
                <c:pt idx="2">
                  <c:v>Linja-auton siisteys ja matkustusmukavuus</c:v>
                </c:pt>
                <c:pt idx="3">
                  <c:v>Kuljettajan ystävällisyys</c:v>
                </c:pt>
              </c:strCache>
            </c:strRef>
          </c:cat>
          <c:val>
            <c:numRef>
              <c:f>Sheet1!$F$2:$F$5</c:f>
              <c:numCache>
                <c:formatCode>0.00</c:formatCode>
                <c:ptCount val="4"/>
                <c:pt idx="0" formatCode="General">
                  <c:v>4.34</c:v>
                </c:pt>
                <c:pt idx="1">
                  <c:v>4.3</c:v>
                </c:pt>
                <c:pt idx="2" formatCode="General">
                  <c:v>4.03</c:v>
                </c:pt>
                <c:pt idx="3" formatCode="General">
                  <c:v>4.17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EA-4585-9F49-4EEBFCA5F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5"/>
          <c:min val="1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fi-FI"/>
          </a:p>
        </c:txPr>
        <c:crossAx val="159939008"/>
        <c:crosses val="autoZero"/>
        <c:crossBetween val="between"/>
        <c:majorUnit val="1"/>
      </c:valAx>
      <c:spPr>
        <a:noFill/>
        <a:ln w="25371">
          <a:noFill/>
        </a:ln>
      </c:spPr>
    </c:plotArea>
    <c:legend>
      <c:legendPos val="b"/>
      <c:layout>
        <c:manualLayout>
          <c:xMode val="edge"/>
          <c:yMode val="edge"/>
          <c:x val="2.2052412341908217E-2"/>
          <c:y val="0.94225505691612099"/>
          <c:w val="0.80737829184365495"/>
          <c:h val="5.7744943083879001E-2"/>
        </c:manualLayout>
      </c:layout>
      <c:overlay val="0"/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798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fi-FI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r>
              <a:rPr lang="fi-FI" sz="20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kysymykseen vastanneista (09/2020)</a:t>
            </a:r>
            <a:endParaRPr lang="fi-FI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37077164229334941"/>
          <c:y val="1.865079146542719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6747309215037038"/>
          <c:y val="0.10249711334945084"/>
          <c:w val="0.59905252909747642"/>
          <c:h val="0.7637289834400797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Erittäin hyvä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Sheet1!$B$2:$B$6</c:f>
              <c:strCache>
                <c:ptCount val="5"/>
                <c:pt idx="0">
                  <c:v>Tiedon saatavuus aikatauluista ja reiteistä</c:v>
                </c:pt>
                <c:pt idx="1">
                  <c:v>Lipputuotteet ja niiden saatavuus</c:v>
                </c:pt>
                <c:pt idx="2">
                  <c:v>Yleisarvosana Vilkku-joukkoliikenteelle</c:v>
                </c:pt>
                <c:pt idx="3">
                  <c:v>Vastine rahoille</c:v>
                </c:pt>
                <c:pt idx="4">
                  <c:v>Reitit ja aikataulu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52</c:v>
                </c:pt>
                <c:pt idx="1">
                  <c:v>46</c:v>
                </c:pt>
                <c:pt idx="2">
                  <c:v>37</c:v>
                </c:pt>
                <c:pt idx="3">
                  <c:v>39</c:v>
                </c:pt>
                <c:pt idx="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31-49BD-95E6-3639610BED85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Melko hyvä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Sheet1!$B$2:$B$6</c:f>
              <c:strCache>
                <c:ptCount val="5"/>
                <c:pt idx="0">
                  <c:v>Tiedon saatavuus aikatauluista ja reiteistä</c:v>
                </c:pt>
                <c:pt idx="1">
                  <c:v>Lipputuotteet ja niiden saatavuus</c:v>
                </c:pt>
                <c:pt idx="2">
                  <c:v>Yleisarvosana Vilkku-joukkoliikenteelle</c:v>
                </c:pt>
                <c:pt idx="3">
                  <c:v>Vastine rahoille</c:v>
                </c:pt>
                <c:pt idx="4">
                  <c:v>Reitit ja aikataulu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40</c:v>
                </c:pt>
                <c:pt idx="1">
                  <c:v>36</c:v>
                </c:pt>
                <c:pt idx="2">
                  <c:v>52</c:v>
                </c:pt>
                <c:pt idx="3">
                  <c:v>42</c:v>
                </c:pt>
                <c:pt idx="4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31-49BD-95E6-3639610BED85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Keskinkertainen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Sheet1!$B$2:$B$6</c:f>
              <c:strCache>
                <c:ptCount val="5"/>
                <c:pt idx="0">
                  <c:v>Tiedon saatavuus aikatauluista ja reiteistä</c:v>
                </c:pt>
                <c:pt idx="1">
                  <c:v>Lipputuotteet ja niiden saatavuus</c:v>
                </c:pt>
                <c:pt idx="2">
                  <c:v>Yleisarvosana Vilkku-joukkoliikenteelle</c:v>
                </c:pt>
                <c:pt idx="3">
                  <c:v>Vastine rahoille</c:v>
                </c:pt>
                <c:pt idx="4">
                  <c:v>Reitit ja aikataulu</c:v>
                </c:pt>
              </c:strCache>
            </c:strRef>
          </c:cat>
          <c:val>
            <c:numRef>
              <c:f>Sheet1!$E$2:$E$6</c:f>
              <c:numCache>
                <c:formatCode>0</c:formatCode>
                <c:ptCount val="5"/>
                <c:pt idx="0">
                  <c:v>7</c:v>
                </c:pt>
                <c:pt idx="1">
                  <c:v>11</c:v>
                </c:pt>
                <c:pt idx="2">
                  <c:v>6</c:v>
                </c:pt>
                <c:pt idx="3">
                  <c:v>12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31-49BD-95E6-3639610BED85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Melko huono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cat>
            <c:strRef>
              <c:f>Sheet1!$B$2:$B$6</c:f>
              <c:strCache>
                <c:ptCount val="5"/>
                <c:pt idx="0">
                  <c:v>Tiedon saatavuus aikatauluista ja reiteistä</c:v>
                </c:pt>
                <c:pt idx="1">
                  <c:v>Lipputuotteet ja niiden saatavuus</c:v>
                </c:pt>
                <c:pt idx="2">
                  <c:v>Yleisarvosana Vilkku-joukkoliikenteelle</c:v>
                </c:pt>
                <c:pt idx="3">
                  <c:v>Vastine rahoille</c:v>
                </c:pt>
                <c:pt idx="4">
                  <c:v>Reitit ja aikataulu</c:v>
                </c:pt>
              </c:strCache>
            </c:strRef>
          </c:cat>
          <c:val>
            <c:numRef>
              <c:f>Sheet1!$F$2:$F$6</c:f>
              <c:numCache>
                <c:formatCode>0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31-49BD-95E6-3639610BED85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Erittäin huono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Sheet1!$B$2:$B$6</c:f>
              <c:strCache>
                <c:ptCount val="5"/>
                <c:pt idx="0">
                  <c:v>Tiedon saatavuus aikatauluista ja reiteistä</c:v>
                </c:pt>
                <c:pt idx="1">
                  <c:v>Lipputuotteet ja niiden saatavuus</c:v>
                </c:pt>
                <c:pt idx="2">
                  <c:v>Yleisarvosana Vilkku-joukkoliikenteelle</c:v>
                </c:pt>
                <c:pt idx="3">
                  <c:v>Vastine rahoille</c:v>
                </c:pt>
                <c:pt idx="4">
                  <c:v>Reitit ja aikataulu</c:v>
                </c:pt>
              </c:strCache>
            </c:strRef>
          </c:cat>
          <c:val>
            <c:numRef>
              <c:f>Sheet1!$G$2:$G$6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31-49BD-95E6-3639610BED85}"/>
            </c:ext>
          </c:extLst>
        </c:ser>
        <c:ser>
          <c:idx val="5"/>
          <c:order val="5"/>
          <c:tx>
            <c:strRef>
              <c:f>Sheet1!$H$1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Sheet1!$B$2:$B$6</c:f>
              <c:strCache>
                <c:ptCount val="5"/>
                <c:pt idx="0">
                  <c:v>Tiedon saatavuus aikatauluista ja reiteistä</c:v>
                </c:pt>
                <c:pt idx="1">
                  <c:v>Lipputuotteet ja niiden saatavuus</c:v>
                </c:pt>
                <c:pt idx="2">
                  <c:v>Yleisarvosana Vilkku-joukkoliikenteelle</c:v>
                </c:pt>
                <c:pt idx="3">
                  <c:v>Vastine rahoille</c:v>
                </c:pt>
                <c:pt idx="4">
                  <c:v>Reitit ja aikataulu</c:v>
                </c:pt>
              </c:strCache>
            </c:strRef>
          </c:cat>
          <c:val>
            <c:numRef>
              <c:f>Sheet1!$H$2:$H$6</c:f>
              <c:numCache>
                <c:formatCode>0</c:formatCode>
                <c:ptCount val="5"/>
                <c:pt idx="0">
                  <c:v>1</c:v>
                </c:pt>
                <c:pt idx="1">
                  <c:v>6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29-40DC-8324-A5204F352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306064"/>
        <c:axId val="440306456"/>
      </c:barChart>
      <c:catAx>
        <c:axId val="440306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440306456"/>
        <c:crosses val="autoZero"/>
        <c:auto val="1"/>
        <c:lblAlgn val="ctr"/>
        <c:lblOffset val="100"/>
        <c:noMultiLvlLbl val="0"/>
      </c:catAx>
      <c:valAx>
        <c:axId val="440306456"/>
        <c:scaling>
          <c:orientation val="minMax"/>
          <c:max val="1"/>
        </c:scaling>
        <c:delete val="0"/>
        <c:axPos val="t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%" sourceLinked="1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44030606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6.9162815222662585E-2"/>
          <c:y val="0.92850819605902379"/>
          <c:w val="0.89999989548320203"/>
          <c:h val="4.217426853475410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200" b="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441543845951972E-2"/>
          <c:y val="0.11371639055428807"/>
          <c:w val="0.72133644091742266"/>
          <c:h val="0.7574986032583574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KA 09/2020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</c:spPr>
          <c:invertIfNegative val="0"/>
          <c:dLbls>
            <c:numFmt formatCode="#,##0.00" sourceLinked="0"/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Tiedon saatavuus aikatauluista ja reiteistä</c:v>
                </c:pt>
                <c:pt idx="1">
                  <c:v>Lipputuotteet ja niiden ostaminen</c:v>
                </c:pt>
                <c:pt idx="2">
                  <c:v>Yleisarvosana Vilkku-joukkoliikenteelle</c:v>
                </c:pt>
                <c:pt idx="3">
                  <c:v>Vastine rahoille</c:v>
                </c:pt>
                <c:pt idx="4">
                  <c:v>Reitit ja aikataulu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4.45</c:v>
                </c:pt>
                <c:pt idx="1">
                  <c:v>4.3499999999999996</c:v>
                </c:pt>
                <c:pt idx="2" formatCode="0.00">
                  <c:v>4.3</c:v>
                </c:pt>
                <c:pt idx="3">
                  <c:v>4.21</c:v>
                </c:pt>
                <c:pt idx="4" formatCode="0.0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70-4A0A-8982-3D15DAEB7EB7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KA 01/2020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Tiedon saatavuus aikatauluista ja reiteistä</c:v>
                </c:pt>
                <c:pt idx="1">
                  <c:v>Lipputuotteet ja niiden ostaminen</c:v>
                </c:pt>
                <c:pt idx="2">
                  <c:v>Yleisarvosana Vilkku-joukkoliikenteelle</c:v>
                </c:pt>
                <c:pt idx="3">
                  <c:v>Vastine rahoille</c:v>
                </c:pt>
                <c:pt idx="4">
                  <c:v>Reitit ja aikataulu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4.4000000000000004</c:v>
                </c:pt>
                <c:pt idx="1">
                  <c:v>4.33</c:v>
                </c:pt>
                <c:pt idx="2">
                  <c:v>4.26</c:v>
                </c:pt>
                <c:pt idx="3">
                  <c:v>4.12</c:v>
                </c:pt>
                <c:pt idx="4">
                  <c:v>4.03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C7-493C-8563-0EA8D97605AF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KA 11/2019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Tiedon saatavuus aikatauluista ja reiteistä</c:v>
                </c:pt>
                <c:pt idx="1">
                  <c:v>Lipputuotteet ja niiden ostaminen</c:v>
                </c:pt>
                <c:pt idx="2">
                  <c:v>Yleisarvosana Vilkku-joukkoliikenteelle</c:v>
                </c:pt>
                <c:pt idx="3">
                  <c:v>Vastine rahoille</c:v>
                </c:pt>
                <c:pt idx="4">
                  <c:v>Reitit ja aikataulu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4.38</c:v>
                </c:pt>
                <c:pt idx="1">
                  <c:v>4.17</c:v>
                </c:pt>
                <c:pt idx="2">
                  <c:v>4.1500000000000004</c:v>
                </c:pt>
                <c:pt idx="3">
                  <c:v>4.03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4F-4062-81A1-2483884A076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KA 08/2019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Tiedon saatavuus aikatauluista ja reiteistä</c:v>
                </c:pt>
                <c:pt idx="1">
                  <c:v>Lipputuotteet ja niiden ostaminen</c:v>
                </c:pt>
                <c:pt idx="2">
                  <c:v>Yleisarvosana Vilkku-joukkoliikenteelle</c:v>
                </c:pt>
                <c:pt idx="3">
                  <c:v>Vastine rahoille</c:v>
                </c:pt>
                <c:pt idx="4">
                  <c:v>Reitit ja aikataulu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4.41</c:v>
                </c:pt>
                <c:pt idx="1">
                  <c:v>4.1900000000000004</c:v>
                </c:pt>
                <c:pt idx="2">
                  <c:v>4.16</c:v>
                </c:pt>
                <c:pt idx="3">
                  <c:v>4.09</c:v>
                </c:pt>
                <c:pt idx="4">
                  <c:v>4.07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01-4045-B953-CCC1B1654CD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KA 03/2019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Tiedon saatavuus aikatauluista ja reiteistä</c:v>
                </c:pt>
                <c:pt idx="1">
                  <c:v>Lipputuotteet ja niiden ostaminen</c:v>
                </c:pt>
                <c:pt idx="2">
                  <c:v>Yleisarvosana Vilkku-joukkoliikenteelle</c:v>
                </c:pt>
                <c:pt idx="3">
                  <c:v>Vastine rahoille</c:v>
                </c:pt>
                <c:pt idx="4">
                  <c:v>Reitit ja aikataulu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 formatCode="0.00">
                  <c:v>4.4000000000000004</c:v>
                </c:pt>
                <c:pt idx="1">
                  <c:v>4.26</c:v>
                </c:pt>
                <c:pt idx="2">
                  <c:v>4.07</c:v>
                </c:pt>
                <c:pt idx="3" formatCode="0.00">
                  <c:v>4</c:v>
                </c:pt>
                <c:pt idx="4">
                  <c:v>4.12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A1-4BBC-832E-52861FFCC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5"/>
          <c:min val="1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fi-FI"/>
          </a:p>
        </c:txPr>
        <c:crossAx val="159939008"/>
        <c:crosses val="autoZero"/>
        <c:crossBetween val="between"/>
        <c:majorUnit val="1"/>
      </c:valAx>
      <c:spPr>
        <a:noFill/>
        <a:ln w="25371">
          <a:noFill/>
        </a:ln>
      </c:spPr>
    </c:plotArea>
    <c:legend>
      <c:legendPos val="b"/>
      <c:layout>
        <c:manualLayout>
          <c:xMode val="edge"/>
          <c:yMode val="edge"/>
          <c:x val="2.5867263549232068E-2"/>
          <c:y val="0.94107309382020854"/>
          <c:w val="0.85082409010043081"/>
          <c:h val="5.8926906179791447E-2"/>
        </c:manualLayout>
      </c:layout>
      <c:overlay val="0"/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798"/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16847591909749"/>
          <c:y val="6.1180206195830368E-3"/>
          <c:w val="0.56818335278627174"/>
          <c:h val="0.97208727215923985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% 09/2020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</c:spPr>
          <c:invertIfNegative val="0"/>
          <c:dLbls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 tai B / Arvolippumatka</c:v>
                </c:pt>
                <c:pt idx="1">
                  <c:v>0 - 0,50 eur</c:v>
                </c:pt>
                <c:pt idx="2">
                  <c:v>0,50 - 1 eur</c:v>
                </c:pt>
                <c:pt idx="3">
                  <c:v>1 - 1,50 eur</c:v>
                </c:pt>
                <c:pt idx="4">
                  <c:v>yli 1,50 eur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1">
                  <c:v>55</c:v>
                </c:pt>
                <c:pt idx="2">
                  <c:v>26</c:v>
                </c:pt>
                <c:pt idx="3">
                  <c:v>12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74-45AA-9163-2C3E84C6F67D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% 01/2020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A tai B / Arvolippumatka</c:v>
                </c:pt>
                <c:pt idx="1">
                  <c:v>0 - 0,50 eur</c:v>
                </c:pt>
                <c:pt idx="2">
                  <c:v>0,50 - 1 eur</c:v>
                </c:pt>
                <c:pt idx="3">
                  <c:v>1 - 1,50 eur</c:v>
                </c:pt>
                <c:pt idx="4">
                  <c:v>yli 1,50 eur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1">
                  <c:v>68</c:v>
                </c:pt>
                <c:pt idx="2">
                  <c:v>20</c:v>
                </c:pt>
                <c:pt idx="3">
                  <c:v>7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9A-4C56-844C-9138E1137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999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00"/>
          <c:min val="0"/>
        </c:scaling>
        <c:delete val="1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crossAx val="159939008"/>
        <c:crosses val="autoZero"/>
        <c:crossBetween val="between"/>
        <c:majorUnit val="50"/>
      </c:valAx>
      <c:spPr>
        <a:noFill/>
        <a:ln w="25371">
          <a:noFill/>
        </a:ln>
      </c:spPr>
    </c:plotArea>
    <c:plotVisOnly val="1"/>
    <c:dispBlanksAs val="gap"/>
    <c:showDLblsOverMax val="0"/>
  </c:chart>
  <c:spPr>
    <a:ln>
      <a:solidFill>
        <a:schemeClr val="bg1">
          <a:lumMod val="85000"/>
        </a:schemeClr>
      </a:solidFill>
    </a:ln>
  </c:spPr>
  <c:txPr>
    <a:bodyPr/>
    <a:lstStyle/>
    <a:p>
      <a:pPr>
        <a:defRPr sz="1798"/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16847591909749"/>
          <c:y val="6.1180206195830368E-3"/>
          <c:w val="0.56818335278627174"/>
          <c:h val="0.97208727215923985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% 09/2020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</c:spPr>
          <c:invertIfNegative val="0"/>
          <c:dLbls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 tai B / Kertalippumatka</c:v>
                </c:pt>
                <c:pt idx="1">
                  <c:v>0 - 0,50 eur</c:v>
                </c:pt>
                <c:pt idx="2">
                  <c:v>0,50 - 1 eur</c:v>
                </c:pt>
                <c:pt idx="3">
                  <c:v>1 - 1,50 eur</c:v>
                </c:pt>
                <c:pt idx="4">
                  <c:v>yli 1,50 eur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1">
                  <c:v>63</c:v>
                </c:pt>
                <c:pt idx="2">
                  <c:v>21</c:v>
                </c:pt>
                <c:pt idx="3">
                  <c:v>11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FE-4929-A993-0209D2FBA4E4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% 01/2020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A tai B / Kertalippumatka</c:v>
                </c:pt>
                <c:pt idx="1">
                  <c:v>0 - 0,50 eur</c:v>
                </c:pt>
                <c:pt idx="2">
                  <c:v>0,50 - 1 eur</c:v>
                </c:pt>
                <c:pt idx="3">
                  <c:v>1 - 1,50 eur</c:v>
                </c:pt>
                <c:pt idx="4">
                  <c:v>yli 1,50 eur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1">
                  <c:v>70</c:v>
                </c:pt>
                <c:pt idx="2">
                  <c:v>18</c:v>
                </c:pt>
                <c:pt idx="3">
                  <c:v>7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3B-4750-8E05-465E64317D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999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00"/>
          <c:min val="0"/>
        </c:scaling>
        <c:delete val="1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crossAx val="159939008"/>
        <c:crosses val="autoZero"/>
        <c:crossBetween val="between"/>
        <c:majorUnit val="50"/>
      </c:valAx>
      <c:spPr>
        <a:noFill/>
        <a:ln w="25371">
          <a:noFill/>
        </a:ln>
      </c:spPr>
    </c:plotArea>
    <c:plotVisOnly val="1"/>
    <c:dispBlanksAs val="gap"/>
    <c:showDLblsOverMax val="0"/>
  </c:chart>
  <c:spPr>
    <a:ln>
      <a:solidFill>
        <a:schemeClr val="bg1">
          <a:lumMod val="85000"/>
        </a:schemeClr>
      </a:solidFill>
    </a:ln>
  </c:spPr>
  <c:txPr>
    <a:bodyPr/>
    <a:lstStyle/>
    <a:p>
      <a:pPr>
        <a:defRPr sz="1798"/>
      </a:pPr>
      <a:endParaRPr lang="fi-F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8ABFE28-DF49-4FD7-8F63-ED88D7417596}" type="datetimeFigureOut">
              <a:rPr lang="fi-FI"/>
              <a:pPr>
                <a:defRPr/>
              </a:pPr>
              <a:t>9.10.2020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6F354F9-9065-4B2E-8873-5080D20944B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eelback_group_logo_slogan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1471613"/>
            <a:ext cx="1625600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/>
          <p:nvPr userDrawn="1"/>
        </p:nvSpPr>
        <p:spPr>
          <a:xfrm>
            <a:off x="909638" y="2605088"/>
            <a:ext cx="8991600" cy="2390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867" dirty="0">
                <a:solidFill>
                  <a:srgbClr val="FF6A10"/>
                </a:solidFill>
                <a:latin typeface="Calibri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133" dirty="0">
              <a:solidFill>
                <a:srgbClr val="FF6A10"/>
              </a:solidFill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133" dirty="0">
              <a:solidFill>
                <a:srgbClr val="262626"/>
              </a:solidFill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133" dirty="0">
                <a:solidFill>
                  <a:srgbClr val="262626"/>
                </a:solidFill>
                <a:latin typeface="Calibri" pitchFamily="34" charset="0"/>
              </a:rPr>
              <a:t> </a:t>
            </a:r>
            <a:endParaRPr lang="fi-FI" sz="2133" dirty="0">
              <a:solidFill>
                <a:srgbClr val="262626"/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67" b="1" dirty="0">
                <a:solidFill>
                  <a:schemeClr val="bg1"/>
                </a:solidFill>
                <a:latin typeface="+mj-lt"/>
              </a:rPr>
              <a:t>Feelback Oy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7" dirty="0">
                <a:solidFill>
                  <a:schemeClr val="bg1"/>
                </a:solidFill>
                <a:latin typeface="+mj-lt"/>
              </a:rPr>
              <a:t>Hiilikatu 3, 00180 HELSINKI</a:t>
            </a:r>
            <a:endParaRPr lang="fi-FI" sz="1067" dirty="0">
              <a:solidFill>
                <a:schemeClr val="bg1"/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67" dirty="0">
                <a:solidFill>
                  <a:schemeClr val="bg1"/>
                </a:solidFill>
                <a:latin typeface="+mj-lt"/>
              </a:rPr>
              <a:t>Y-tunnus 1702297-8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67" dirty="0">
                <a:solidFill>
                  <a:schemeClr val="bg1"/>
                </a:solidFill>
                <a:latin typeface="+mj-lt"/>
              </a:rPr>
              <a:t>www.feelback.com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200" dirty="0">
              <a:solidFill>
                <a:schemeClr val="bg1"/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074" y="465827"/>
            <a:ext cx="6536909" cy="1761376"/>
          </a:xfrm>
        </p:spPr>
        <p:txBody>
          <a:bodyPr anchor="t"/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7517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>
          <a:xfrm>
            <a:off x="4159250" y="430213"/>
            <a:ext cx="60325" cy="55451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v</a:t>
            </a:r>
          </a:p>
        </p:txBody>
      </p:sp>
      <p:pic>
        <p:nvPicPr>
          <p:cNvPr id="6" name="Picture 5" descr="feelback_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5738"/>
            <a:ext cx="788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911" y="429489"/>
            <a:ext cx="3539831" cy="1245515"/>
          </a:xfrm>
        </p:spPr>
        <p:txBody>
          <a:bodyPr anchor="t"/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97933" y="2588684"/>
            <a:ext cx="3606800" cy="338666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546600" y="429684"/>
            <a:ext cx="6953251" cy="55456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17157DA-461B-40C6-8BF8-3219B2AB80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1486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eelback_logo_orang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189" indent="-457189">
              <a:buClr>
                <a:schemeClr val="accent6"/>
              </a:buClr>
              <a:buFont typeface="Wingdings" charset="2"/>
              <a:buChar char="§"/>
              <a:defRPr/>
            </a:lvl1pPr>
            <a:lvl2pPr marL="990575" indent="-380990">
              <a:buClr>
                <a:schemeClr val="accent6"/>
              </a:buClr>
              <a:buFont typeface="Wingdings" charset="2"/>
              <a:buChar char="§"/>
              <a:defRPr/>
            </a:lvl2pPr>
            <a:lvl3pPr marL="1523962" indent="-304792">
              <a:buClr>
                <a:schemeClr val="accent6"/>
              </a:buClr>
              <a:buFont typeface="Wingdings" charset="2"/>
              <a:buChar char="§"/>
              <a:defRPr/>
            </a:lvl3pPr>
            <a:lvl4pPr marL="2133547" indent="-304792">
              <a:buClr>
                <a:schemeClr val="accent6"/>
              </a:buClr>
              <a:buFont typeface="Wingdings" charset="2"/>
              <a:buChar char="§"/>
              <a:defRPr/>
            </a:lvl4pPr>
            <a:lvl5pPr marL="2743131" indent="-304792">
              <a:buClr>
                <a:schemeClr val="accent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17E250BA-EE82-4353-BD02-659A751C2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85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_3riiviä_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eelback_logo_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7" y="140227"/>
            <a:ext cx="11704320" cy="1277412"/>
          </a:xfrm>
        </p:spPr>
        <p:txBody>
          <a:bodyPr anchor="t"/>
          <a:lstStyle>
            <a:lvl1pPr>
              <a:lnSpc>
                <a:spcPct val="110000"/>
              </a:lnSpc>
              <a:defRPr sz="3200" b="1" i="0" spc="27">
                <a:latin typeface="+mj-lt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7" y="1600203"/>
            <a:ext cx="11704320" cy="4675700"/>
          </a:xfrm>
        </p:spPr>
        <p:txBody>
          <a:bodyPr/>
          <a:lstStyle>
            <a:lvl1pPr marL="457189" indent="-457189">
              <a:buClr>
                <a:schemeClr val="accent6"/>
              </a:buClr>
              <a:buFont typeface="Wingdings" charset="2"/>
              <a:buChar char="§"/>
              <a:defRPr sz="2400"/>
            </a:lvl1pPr>
            <a:lvl2pPr marL="990575" indent="-380990">
              <a:buClr>
                <a:schemeClr val="accent6"/>
              </a:buClr>
              <a:buFont typeface="Wingdings" charset="2"/>
              <a:buChar char="§"/>
              <a:defRPr sz="2133"/>
            </a:lvl2pPr>
            <a:lvl3pPr marL="1523962" indent="-304792">
              <a:buClr>
                <a:schemeClr val="accent6"/>
              </a:buClr>
              <a:buFont typeface="Wingdings" charset="2"/>
              <a:buChar char="§"/>
              <a:defRPr sz="1867"/>
            </a:lvl3pPr>
            <a:lvl4pPr marL="2133547" indent="-304792">
              <a:buClr>
                <a:schemeClr val="accent6"/>
              </a:buClr>
              <a:buFont typeface="Wingdings" charset="2"/>
              <a:buChar char="§"/>
              <a:defRPr sz="1600"/>
            </a:lvl4pPr>
            <a:lvl5pPr marL="2743131" indent="-304792">
              <a:buClr>
                <a:schemeClr val="accent6"/>
              </a:buClr>
              <a:buFont typeface="Wingdings" charset="2"/>
              <a:buChar char="§"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EB00CAFA-F63A-42CF-9637-AA0E273070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08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sisält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eelback_logo_orang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92124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766739" y="273050"/>
            <a:ext cx="6147833" cy="6083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E3D6F233-263D-42BE-B34F-B89B37EA8E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38559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eelback_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5738"/>
            <a:ext cx="788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77C37D4-9FFF-426E-8FCB-4C2B1C70663B}" type="slidenum">
              <a:rPr lang="en-US" sz="16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02279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eelback_logo_orang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CE12E357-BA5F-4B64-BD60-9EC194F718D0}" type="datetimeFigureOut">
              <a:rPr lang="en-US"/>
              <a:pPr>
                <a:defRPr/>
              </a:pPr>
              <a:t>10/9/2020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80A648E4-F430-4618-9524-BE5D9CD4FB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6432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463550" y="5434013"/>
            <a:ext cx="4845050" cy="749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4267" dirty="0">
                <a:solidFill>
                  <a:srgbClr val="FFFFFF"/>
                </a:solidFill>
                <a:latin typeface="Arial"/>
                <a:cs typeface="Arial"/>
              </a:rPr>
              <a:t>Ollaan yhteydessä!</a:t>
            </a:r>
            <a:endParaRPr lang="fi-FI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1" name="Picture 5" descr="feelback_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5738"/>
            <a:ext cx="788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2" name="Kuvan paikkamerkki 12"/>
          <p:cNvSpPr>
            <a:spLocks noGrp="1"/>
          </p:cNvSpPr>
          <p:nvPr>
            <p:ph type="pic" sz="quarter" idx="15"/>
          </p:nvPr>
        </p:nvSpPr>
        <p:spPr>
          <a:xfrm>
            <a:off x="586820" y="1988840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 noProof="0" dirty="0"/>
              <a:t>Lisää kuva napsauttamalla kuvaketta</a:t>
            </a:r>
            <a:endParaRPr lang="en-US" noProof="0" dirty="0"/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/>
          </p:nvPr>
        </p:nvSpPr>
        <p:spPr>
          <a:xfrm>
            <a:off x="586816" y="3207432"/>
            <a:ext cx="3314216" cy="2160000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320"/>
              </a:spcBef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7" name="Kuvan paikkamerkki 12"/>
          <p:cNvSpPr>
            <a:spLocks noGrp="1"/>
          </p:cNvSpPr>
          <p:nvPr>
            <p:ph type="pic" sz="quarter" idx="16"/>
          </p:nvPr>
        </p:nvSpPr>
        <p:spPr>
          <a:xfrm>
            <a:off x="4452926" y="1988840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 noProof="0" dirty="0"/>
              <a:t>Lisää kuva napsauttamalla kuvaketta</a:t>
            </a:r>
            <a:endParaRPr lang="en-US" noProof="0" dirty="0"/>
          </a:p>
        </p:txBody>
      </p:sp>
      <p:sp>
        <p:nvSpPr>
          <p:cNvPr id="18" name="Tekstin paikkamerkki 15"/>
          <p:cNvSpPr>
            <a:spLocks noGrp="1"/>
          </p:cNvSpPr>
          <p:nvPr>
            <p:ph type="body" sz="quarter" idx="14"/>
          </p:nvPr>
        </p:nvSpPr>
        <p:spPr>
          <a:xfrm>
            <a:off x="4452923" y="3207432"/>
            <a:ext cx="3314216" cy="2160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Kuvan paikkamerkki 12"/>
          <p:cNvSpPr>
            <a:spLocks noGrp="1"/>
          </p:cNvSpPr>
          <p:nvPr>
            <p:ph type="pic" sz="quarter" idx="17"/>
          </p:nvPr>
        </p:nvSpPr>
        <p:spPr>
          <a:xfrm>
            <a:off x="8289972" y="1988840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 noProof="0" dirty="0"/>
              <a:t>Lisää kuva napsauttamalla kuvaketta</a:t>
            </a:r>
            <a:endParaRPr lang="en-US" noProof="0" dirty="0"/>
          </a:p>
        </p:txBody>
      </p:sp>
      <p:sp>
        <p:nvSpPr>
          <p:cNvPr id="22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8289969" y="3207432"/>
            <a:ext cx="3314216" cy="2160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4" name="Tekstin paikkamerkki 3"/>
          <p:cNvSpPr>
            <a:spLocks noGrp="1"/>
          </p:cNvSpPr>
          <p:nvPr>
            <p:ph type="body" sz="quarter" idx="18"/>
          </p:nvPr>
        </p:nvSpPr>
        <p:spPr>
          <a:xfrm>
            <a:off x="5271911" y="5639113"/>
            <a:ext cx="6411579" cy="480947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320"/>
              </a:spcBef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5F51AC3-5415-4447-A014-D5BEE3F141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351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SISÄLTÖÄ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feelback_logo_orang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601135" y="274637"/>
            <a:ext cx="10975836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597251" y="1582569"/>
            <a:ext cx="5412332" cy="2237657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133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2133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133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2133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12" name="Sisällön paikkamerkki 2"/>
          <p:cNvSpPr>
            <a:spLocks noGrp="1"/>
          </p:cNvSpPr>
          <p:nvPr>
            <p:ph idx="11"/>
          </p:nvPr>
        </p:nvSpPr>
        <p:spPr>
          <a:xfrm>
            <a:off x="6165871" y="1595125"/>
            <a:ext cx="5412332" cy="2237657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133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2133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133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2133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13" name="Sisällön paikkamerkki 2"/>
          <p:cNvSpPr>
            <a:spLocks noGrp="1"/>
          </p:cNvSpPr>
          <p:nvPr>
            <p:ph idx="12"/>
          </p:nvPr>
        </p:nvSpPr>
        <p:spPr>
          <a:xfrm>
            <a:off x="621266" y="3953216"/>
            <a:ext cx="5412332" cy="2237657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133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tx1"/>
              </a:buClr>
              <a:defRPr sz="2133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133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2133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14" name="Sisällön paikkamerkki 2"/>
          <p:cNvSpPr>
            <a:spLocks noGrp="1"/>
          </p:cNvSpPr>
          <p:nvPr>
            <p:ph idx="13"/>
          </p:nvPr>
        </p:nvSpPr>
        <p:spPr>
          <a:xfrm>
            <a:off x="6189885" y="3944382"/>
            <a:ext cx="5412332" cy="2237657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133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2133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133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2133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DF404D7-AFDC-4D09-AB7D-D40544113D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29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two column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 userDrawn="1"/>
        </p:nvSpPr>
        <p:spPr>
          <a:xfrm>
            <a:off x="4159250" y="430213"/>
            <a:ext cx="60325" cy="59388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</a:t>
            </a:r>
          </a:p>
        </p:txBody>
      </p:sp>
      <p:pic>
        <p:nvPicPr>
          <p:cNvPr id="6" name="Picture 7" descr="feelback_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5738"/>
            <a:ext cx="788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918" y="429492"/>
            <a:ext cx="3539831" cy="1245515"/>
          </a:xfrm>
        </p:spPr>
        <p:txBody>
          <a:bodyPr anchor="t"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97933" y="2588688"/>
            <a:ext cx="3606800" cy="3780797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354199" y="429688"/>
            <a:ext cx="7549287" cy="5926667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F22B7535-2FF4-4C9B-8C4C-2E570B3672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9810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two columns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>
          <a:xfrm>
            <a:off x="4159250" y="430213"/>
            <a:ext cx="60325" cy="59388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</a:t>
            </a:r>
          </a:p>
        </p:txBody>
      </p:sp>
      <p:pic>
        <p:nvPicPr>
          <p:cNvPr id="6" name="Picture 9" descr="feelback_logo_orang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918" y="429492"/>
            <a:ext cx="3539831" cy="1245515"/>
          </a:xfrm>
        </p:spPr>
        <p:txBody>
          <a:bodyPr anchor="t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97933" y="2588688"/>
            <a:ext cx="3606800" cy="3767667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351872" y="429496"/>
            <a:ext cx="7551613" cy="5926856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839C862-BB6C-4F29-BDE7-6F57380723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95342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lback intro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 userDrawn="1"/>
        </p:nvSpPr>
        <p:spPr bwMode="auto">
          <a:xfrm>
            <a:off x="8004175" y="6375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i-FI" altLang="fi-FI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272" y="498901"/>
            <a:ext cx="4898469" cy="3855145"/>
          </a:xfrm>
        </p:spPr>
        <p:txBody>
          <a:bodyPr anchor="t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0E6D616-4CAA-4476-90DC-A88160EAF0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9267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69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eelback_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5738"/>
            <a:ext cx="788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35717"/>
            <a:ext cx="5343413" cy="4203084"/>
          </a:xfrm>
        </p:spPr>
        <p:txBody>
          <a:bodyPr anchor="t"/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57813" y="1435717"/>
            <a:ext cx="4105387" cy="4203084"/>
          </a:xfrm>
        </p:spPr>
        <p:txBody>
          <a:bodyPr anchor="t"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4A1A140-571B-468B-B047-F861B32709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5816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eelback_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5738"/>
            <a:ext cx="788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35717"/>
            <a:ext cx="5343413" cy="4203084"/>
          </a:xfrm>
        </p:spPr>
        <p:txBody>
          <a:bodyPr anchor="t"/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57813" y="1435717"/>
            <a:ext cx="4105387" cy="420308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A2368FF-6C26-4D85-82C1-CF9DFAB3AC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6698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eelback_logo_orang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35717"/>
            <a:ext cx="5343413" cy="4203084"/>
          </a:xfrm>
        </p:spPr>
        <p:txBody>
          <a:bodyPr anchor="t"/>
          <a:lstStyle>
            <a:lvl1pPr algn="l">
              <a:defRPr sz="58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57813" y="1435717"/>
            <a:ext cx="4105387" cy="420308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E016E03-E53E-4E48-ABA7-40FA1C2417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55936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LYSLUETTE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eelback_logo_orang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1135" y="274637"/>
            <a:ext cx="10975836" cy="1143000"/>
          </a:xfrm>
          <a:prstGeom prst="rect">
            <a:avLst/>
          </a:prstGeom>
        </p:spPr>
        <p:txBody>
          <a:bodyPr/>
          <a:lstStyle>
            <a:lvl1pPr algn="l">
              <a:defRPr sz="5333" b="0">
                <a:solidFill>
                  <a:srgbClr val="000000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1135" y="1600202"/>
            <a:ext cx="10975836" cy="4595281"/>
          </a:xfrm>
          <a:prstGeom prst="rect">
            <a:avLst/>
          </a:prstGeom>
        </p:spPr>
        <p:txBody>
          <a:bodyPr/>
          <a:lstStyle>
            <a:lvl1pPr marL="959976" indent="-959976">
              <a:buClr>
                <a:srgbClr val="F49600"/>
              </a:buClr>
              <a:buFont typeface="+mj-lt"/>
              <a:buAutoNum type="arabicPeriod"/>
              <a:tabLst>
                <a:tab pos="967293" algn="l"/>
              </a:tabLst>
              <a:defRPr sz="3200" u="none" spc="0">
                <a:ln>
                  <a:noFill/>
                </a:ln>
                <a:solidFill>
                  <a:srgbClr val="000000"/>
                </a:solidFill>
              </a:defRPr>
            </a:lvl1pPr>
            <a:lvl2pPr marL="967293" indent="-967293">
              <a:buClr>
                <a:schemeClr val="accent3">
                  <a:lumMod val="50000"/>
                </a:schemeClr>
              </a:buClr>
              <a:buFont typeface="+mj-lt"/>
              <a:buAutoNum type="arabicPeriod"/>
              <a:tabLst>
                <a:tab pos="967293" algn="l"/>
              </a:tabLst>
              <a:defRPr/>
            </a:lvl2pPr>
            <a:lvl3pPr marL="967293" indent="-967293">
              <a:buClr>
                <a:schemeClr val="accent3">
                  <a:lumMod val="50000"/>
                </a:schemeClr>
              </a:buClr>
              <a:buFont typeface="+mj-lt"/>
              <a:buAutoNum type="arabicPeriod"/>
              <a:tabLst>
                <a:tab pos="967293" algn="l"/>
              </a:tabLst>
              <a:defRPr/>
            </a:lvl3pPr>
            <a:lvl4pPr marL="967293" indent="-967293">
              <a:buClr>
                <a:schemeClr val="accent3">
                  <a:lumMod val="50000"/>
                </a:schemeClr>
              </a:buClr>
              <a:buFont typeface="+mj-lt"/>
              <a:buAutoNum type="arabicPeriod"/>
              <a:tabLst>
                <a:tab pos="967293" algn="l"/>
              </a:tabLst>
              <a:defRPr/>
            </a:lvl4pPr>
            <a:lvl5pPr marL="967293" indent="-967293">
              <a:buClr>
                <a:schemeClr val="accent3">
                  <a:lumMod val="50000"/>
                </a:schemeClr>
              </a:buClr>
              <a:buFont typeface="+mj-lt"/>
              <a:buAutoNum type="arabicPeriod"/>
              <a:tabLst>
                <a:tab pos="967293" algn="l"/>
              </a:tabLst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81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ulosten tulkint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6072188" y="1600200"/>
            <a:ext cx="60325" cy="47688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v</a:t>
            </a:r>
          </a:p>
        </p:txBody>
      </p:sp>
      <p:pic>
        <p:nvPicPr>
          <p:cNvPr id="6" name="Picture 8" descr="feelback_logo_orang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19" y="132668"/>
            <a:ext cx="10892175" cy="137915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849" y="1600202"/>
            <a:ext cx="5776553" cy="4756151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684959" cy="4756151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AEFD5752-1EFD-42C7-9B10-5359BD3601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6132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tulosten tulkint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/>
          <p:nvPr userDrawn="1"/>
        </p:nvSpPr>
        <p:spPr>
          <a:xfrm>
            <a:off x="6072188" y="1600200"/>
            <a:ext cx="60325" cy="47688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v</a:t>
            </a:r>
          </a:p>
        </p:txBody>
      </p:sp>
      <p:pic>
        <p:nvPicPr>
          <p:cNvPr id="9" name="Picture 8" descr="feelback_logo_orang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8" y="140227"/>
            <a:ext cx="10882443" cy="86256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849" y="1600957"/>
            <a:ext cx="5778671" cy="384944"/>
          </a:xfrm>
          <a:solidFill>
            <a:schemeClr val="tx1">
              <a:lumMod val="50000"/>
              <a:lumOff val="50000"/>
            </a:schemeClr>
          </a:solidFill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600957"/>
            <a:ext cx="5708991" cy="384944"/>
          </a:xfrm>
          <a:solidFill>
            <a:schemeClr val="tx1">
              <a:lumMod val="50000"/>
              <a:lumOff val="50000"/>
            </a:schemeClr>
          </a:solidFill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17849" y="2063637"/>
            <a:ext cx="5778671" cy="42927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371" y="2063638"/>
            <a:ext cx="5708992" cy="42927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17847" y="1057498"/>
            <a:ext cx="11684000" cy="488951"/>
          </a:xfrm>
          <a:solidFill>
            <a:schemeClr val="accent6"/>
          </a:solidFill>
        </p:spPr>
        <p:txBody>
          <a:bodyPr anchor="ctr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D1C27EAC-8C16-4254-B539-6D17EFA8BA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0496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eelback_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5738"/>
            <a:ext cx="788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/>
          <p:nvPr userDrawn="1"/>
        </p:nvSpPr>
        <p:spPr>
          <a:xfrm>
            <a:off x="4159250" y="430213"/>
            <a:ext cx="60325" cy="55451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v</a:t>
            </a:r>
          </a:p>
        </p:txBody>
      </p:sp>
      <p:pic>
        <p:nvPicPr>
          <p:cNvPr id="7" name="Picture 9" descr="feelback_logo_orang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911" y="429489"/>
            <a:ext cx="3539831" cy="1245515"/>
          </a:xfrm>
        </p:spPr>
        <p:txBody>
          <a:bodyPr anchor="t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97933" y="2588684"/>
            <a:ext cx="3606800" cy="338666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351867" y="508001"/>
            <a:ext cx="7107767" cy="5467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07D7C3D8-34B2-4B4B-8F99-63BBF728E9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73915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Click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03" r:id="rId20"/>
  </p:sldLayoutIdLst>
  <p:transition spd="slow">
    <p:fade/>
  </p:transition>
  <p:txStyles>
    <p:titleStyle>
      <a:lvl1pPr algn="l" defTabSz="608013" rtl="0" fontAlgn="base">
        <a:spcBef>
          <a:spcPct val="0"/>
        </a:spcBef>
        <a:spcAft>
          <a:spcPct val="0"/>
        </a:spcAft>
        <a:defRPr sz="3700" b="1" kern="1200">
          <a:solidFill>
            <a:schemeClr val="tx1"/>
          </a:solidFill>
          <a:latin typeface="Arial"/>
          <a:ea typeface="+mj-ea"/>
          <a:cs typeface="Arial"/>
        </a:defRPr>
      </a:lvl1pPr>
      <a:lvl2pPr algn="l" defTabSz="60801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60801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60801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60801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60801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60801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60801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60801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indent="320675" algn="l" defTabSz="608013" rtl="0" fontAlgn="base">
        <a:spcBef>
          <a:spcPts val="1563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3200" kern="800" spc="53">
          <a:solidFill>
            <a:schemeClr val="tx1"/>
          </a:solidFill>
          <a:latin typeface="Arial"/>
          <a:ea typeface="+mn-ea"/>
          <a:cs typeface="Arial"/>
        </a:defRPr>
      </a:lvl1pPr>
      <a:lvl2pPr indent="320675" algn="l" defTabSz="608013" rtl="0" fontAlgn="base">
        <a:spcBef>
          <a:spcPts val="1563"/>
        </a:spcBef>
        <a:spcAft>
          <a:spcPct val="0"/>
        </a:spcAft>
        <a:buClr>
          <a:schemeClr val="bg1"/>
        </a:buClr>
        <a:buFont typeface="Wingdings" panose="05000000000000000000" pitchFamily="2" charset="2"/>
        <a:buChar char="§"/>
        <a:defRPr sz="2600" kern="800" spc="53">
          <a:solidFill>
            <a:schemeClr val="tx1"/>
          </a:solidFill>
          <a:latin typeface="Arial"/>
          <a:ea typeface="+mn-ea"/>
          <a:cs typeface="Arial"/>
        </a:defRPr>
      </a:lvl2pPr>
      <a:lvl3pPr indent="320675" algn="l" defTabSz="608013" rtl="0" fontAlgn="base">
        <a:spcBef>
          <a:spcPts val="1563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400" kern="800" spc="53">
          <a:solidFill>
            <a:schemeClr val="tx1"/>
          </a:solidFill>
          <a:latin typeface="Arial"/>
          <a:ea typeface="+mn-ea"/>
          <a:cs typeface="Arial"/>
        </a:defRPr>
      </a:lvl3pPr>
      <a:lvl4pPr indent="320675" algn="l" defTabSz="608013" rtl="0" fontAlgn="base">
        <a:spcBef>
          <a:spcPts val="1563"/>
        </a:spcBef>
        <a:spcAft>
          <a:spcPct val="0"/>
        </a:spcAft>
        <a:buClr>
          <a:schemeClr val="bg1"/>
        </a:buClr>
        <a:buFont typeface="Wingdings" panose="05000000000000000000" pitchFamily="2" charset="2"/>
        <a:buChar char="§"/>
        <a:defRPr sz="2100" kern="800" spc="53">
          <a:solidFill>
            <a:schemeClr val="tx1"/>
          </a:solidFill>
          <a:latin typeface="Arial"/>
          <a:ea typeface="+mn-ea"/>
          <a:cs typeface="Arial"/>
        </a:defRPr>
      </a:lvl4pPr>
      <a:lvl5pPr indent="320675" algn="l" defTabSz="608013" rtl="0" fontAlgn="base">
        <a:spcBef>
          <a:spcPts val="1563"/>
        </a:spcBef>
        <a:spcAft>
          <a:spcPct val="0"/>
        </a:spcAft>
        <a:buClr>
          <a:srgbClr val="F79646"/>
        </a:buClr>
        <a:buFont typeface="Wingdings" panose="05000000000000000000" pitchFamily="2" charset="2"/>
        <a:buChar char="§"/>
        <a:defRPr kern="800" spc="53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F5BAAD-71B5-47C6-9D8F-DB15F4691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47" y="624736"/>
            <a:ext cx="6186952" cy="3855145"/>
          </a:xfrm>
        </p:spPr>
        <p:txBody>
          <a:bodyPr>
            <a:normAutofit fontScale="90000"/>
          </a:bodyPr>
          <a:lstStyle/>
          <a:p>
            <a:pPr lvl="0" defTabSz="544230" eaLnBrk="0" hangingPunct="0">
              <a:defRPr/>
            </a:pPr>
            <a:r>
              <a:rPr lang="fi-FI" sz="16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RAPORTTI | 17.9.2020 </a:t>
            </a:r>
            <a:br>
              <a:rPr lang="fi-FI" sz="16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fi-FI" sz="1467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i-FI" sz="4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Kuopion kaupunkiseudun joukkoliikenne</a:t>
            </a:r>
            <a:br>
              <a:rPr lang="fi-FI" sz="4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fi-FI" sz="4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i-FI" sz="40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Asiakastyytyväisyys </a:t>
            </a:r>
            <a:br>
              <a:rPr lang="fi-FI" sz="40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i-FI" sz="40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Elokuu 2020</a:t>
            </a:r>
            <a:br>
              <a:rPr lang="fi-FI" sz="40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i-FI" sz="27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(Lisäkierros)</a:t>
            </a:r>
            <a:br>
              <a:rPr lang="fi-FI" sz="40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576901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>
            <a:extLst>
              <a:ext uri="{FF2B5EF4-FFF2-40B4-BE49-F238E27FC236}">
                <a16:creationId xmlns:a16="http://schemas.microsoft.com/office/drawing/2014/main" id="{C5756433-DF15-49B9-A816-342E44D9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916" y="330124"/>
            <a:ext cx="9813925" cy="493956"/>
          </a:xfrm>
        </p:spPr>
        <p:txBody>
          <a:bodyPr>
            <a:normAutofit fontScale="90000"/>
          </a:bodyPr>
          <a:lstStyle/>
          <a:p>
            <a:pPr defTabSz="609585" fontAlgn="auto">
              <a:spcAft>
                <a:spcPts val="0"/>
              </a:spcAft>
              <a:defRPr/>
            </a:pPr>
            <a:r>
              <a:rPr lang="fi-FI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Valmius maksaa lisää: tulokset (%) taustatiedoilla</a:t>
            </a:r>
          </a:p>
        </p:txBody>
      </p:sp>
      <p:graphicFrame>
        <p:nvGraphicFramePr>
          <p:cNvPr id="9" name="Taulukko 8">
            <a:extLst>
              <a:ext uri="{FF2B5EF4-FFF2-40B4-BE49-F238E27FC236}">
                <a16:creationId xmlns:a16="http://schemas.microsoft.com/office/drawing/2014/main" id="{71E66140-E9EE-4B6E-8218-858BDB8B2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495655"/>
              </p:ext>
            </p:extLst>
          </p:nvPr>
        </p:nvGraphicFramePr>
        <p:xfrm>
          <a:off x="111052" y="1164154"/>
          <a:ext cx="11969896" cy="5363722"/>
        </p:xfrm>
        <a:graphic>
          <a:graphicData uri="http://schemas.openxmlformats.org/drawingml/2006/table">
            <a:tbl>
              <a:tblPr/>
              <a:tblGrid>
                <a:gridCol w="900000">
                  <a:extLst>
                    <a:ext uri="{9D8B030D-6E8A-4147-A177-3AD203B41FA5}">
                      <a16:colId xmlns:a16="http://schemas.microsoft.com/office/drawing/2014/main" val="66988543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526099524"/>
                    </a:ext>
                  </a:extLst>
                </a:gridCol>
                <a:gridCol w="194526">
                  <a:extLst>
                    <a:ext uri="{9D8B030D-6E8A-4147-A177-3AD203B41FA5}">
                      <a16:colId xmlns:a16="http://schemas.microsoft.com/office/drawing/2014/main" val="3543289225"/>
                    </a:ext>
                  </a:extLst>
                </a:gridCol>
                <a:gridCol w="518737">
                  <a:extLst>
                    <a:ext uri="{9D8B030D-6E8A-4147-A177-3AD203B41FA5}">
                      <a16:colId xmlns:a16="http://schemas.microsoft.com/office/drawing/2014/main" val="942880495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81901416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061020647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05408084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85732029"/>
                    </a:ext>
                  </a:extLst>
                </a:gridCol>
                <a:gridCol w="518737">
                  <a:extLst>
                    <a:ext uri="{9D8B030D-6E8A-4147-A177-3AD203B41FA5}">
                      <a16:colId xmlns:a16="http://schemas.microsoft.com/office/drawing/2014/main" val="202040941"/>
                    </a:ext>
                  </a:extLst>
                </a:gridCol>
                <a:gridCol w="518737">
                  <a:extLst>
                    <a:ext uri="{9D8B030D-6E8A-4147-A177-3AD203B41FA5}">
                      <a16:colId xmlns:a16="http://schemas.microsoft.com/office/drawing/2014/main" val="359950876"/>
                    </a:ext>
                  </a:extLst>
                </a:gridCol>
                <a:gridCol w="518737">
                  <a:extLst>
                    <a:ext uri="{9D8B030D-6E8A-4147-A177-3AD203B41FA5}">
                      <a16:colId xmlns:a16="http://schemas.microsoft.com/office/drawing/2014/main" val="133390857"/>
                    </a:ext>
                  </a:extLst>
                </a:gridCol>
                <a:gridCol w="518737">
                  <a:extLst>
                    <a:ext uri="{9D8B030D-6E8A-4147-A177-3AD203B41FA5}">
                      <a16:colId xmlns:a16="http://schemas.microsoft.com/office/drawing/2014/main" val="2311318601"/>
                    </a:ext>
                  </a:extLst>
                </a:gridCol>
                <a:gridCol w="518737">
                  <a:extLst>
                    <a:ext uri="{9D8B030D-6E8A-4147-A177-3AD203B41FA5}">
                      <a16:colId xmlns:a16="http://schemas.microsoft.com/office/drawing/2014/main" val="358362960"/>
                    </a:ext>
                  </a:extLst>
                </a:gridCol>
                <a:gridCol w="518737">
                  <a:extLst>
                    <a:ext uri="{9D8B030D-6E8A-4147-A177-3AD203B41FA5}">
                      <a16:colId xmlns:a16="http://schemas.microsoft.com/office/drawing/2014/main" val="357815302"/>
                    </a:ext>
                  </a:extLst>
                </a:gridCol>
                <a:gridCol w="518737">
                  <a:extLst>
                    <a:ext uri="{9D8B030D-6E8A-4147-A177-3AD203B41FA5}">
                      <a16:colId xmlns:a16="http://schemas.microsoft.com/office/drawing/2014/main" val="2221909248"/>
                    </a:ext>
                  </a:extLst>
                </a:gridCol>
                <a:gridCol w="518737">
                  <a:extLst>
                    <a:ext uri="{9D8B030D-6E8A-4147-A177-3AD203B41FA5}">
                      <a16:colId xmlns:a16="http://schemas.microsoft.com/office/drawing/2014/main" val="4183850992"/>
                    </a:ext>
                  </a:extLst>
                </a:gridCol>
                <a:gridCol w="518737">
                  <a:extLst>
                    <a:ext uri="{9D8B030D-6E8A-4147-A177-3AD203B41FA5}">
                      <a16:colId xmlns:a16="http://schemas.microsoft.com/office/drawing/2014/main" val="374830799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8385216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41954429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6601975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7942748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981503851"/>
                    </a:ext>
                  </a:extLst>
                </a:gridCol>
              </a:tblGrid>
              <a:tr h="128337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Ikä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Sukupuoli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Sukupuoli/Ikä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Kotikunta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Matkalippu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86973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21" marR="8021" marT="8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Kaikki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15 - 24 vuotta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25 - 44 vuotta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45 - 64 vuotta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 vuotta tai vanhempi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Nainen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Mies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Nainen alle 45 v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Nainen 45 v+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Mies alle 45 v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Mies 45 v+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Kuopio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Siilinjärvi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Muu, mikä?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Kausilippu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Kerta-/vuorokausilippu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Mobiililippu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Arvolippu Waltti-kortilla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Muu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072306"/>
                  </a:ext>
                </a:extLst>
              </a:tr>
              <a:tr h="162000">
                <a:tc rowSpan="5">
                  <a:txBody>
                    <a:bodyPr/>
                    <a:lstStyle/>
                    <a:p>
                      <a:pPr algn="ctr" fontAlgn="t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tai B / Kertalippumatka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N=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304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134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105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193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145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229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161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009157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0 - 0,50 eur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090268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0,50 - 1 eur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294394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1 - 1,50 eur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566752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yli 1,50 eur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246800"/>
                  </a:ext>
                </a:extLst>
              </a:tr>
              <a:tr h="162000">
                <a:tc rowSpan="5">
                  <a:txBody>
                    <a:bodyPr/>
                    <a:lstStyle/>
                    <a:p>
                      <a:pPr algn="ctr" fontAlgn="t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tai B / Kausilippu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N=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336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141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118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213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109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157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257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208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603366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0 - 5 eur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807860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5 - 10 eur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237180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10 - 15 eur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720969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yli 15 eur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776787"/>
                  </a:ext>
                </a:extLst>
              </a:tr>
              <a:tr h="162000">
                <a:tc rowSpan="5">
                  <a:txBody>
                    <a:bodyPr/>
                    <a:lstStyle/>
                    <a:p>
                      <a:pPr algn="ctr" fontAlgn="t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tai B / Arvolippumatka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N=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310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134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237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152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5654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0 - 0,50 eur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412997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0,50 - 1 eur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037269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1 - 1,50 eur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447213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yli 1,50 eur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992373"/>
                  </a:ext>
                </a:extLst>
              </a:tr>
              <a:tr h="162000">
                <a:tc rowSpan="5">
                  <a:txBody>
                    <a:bodyPr/>
                    <a:lstStyle/>
                    <a:p>
                      <a:pPr algn="ctr" fontAlgn="t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AB-vyöhykkeet / Kertalippumatka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N=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271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126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173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194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152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49308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0 - 0,50 eur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404516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0,50 - 1 eur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75688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1 - 1,50 eur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492053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yli 1,50 eur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234121"/>
                  </a:ext>
                </a:extLst>
              </a:tr>
              <a:tr h="162000">
                <a:tc rowSpan="5">
                  <a:txBody>
                    <a:bodyPr/>
                    <a:lstStyle/>
                    <a:p>
                      <a:pPr algn="ctr" fontAlgn="t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AB-vyöhykkeet / Kausilippu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N=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316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148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208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149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212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722850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0 - 5 eur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588622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5 - 10 eur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76564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10 - 15 eur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984073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yli 15 eur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150419"/>
                  </a:ext>
                </a:extLst>
              </a:tr>
              <a:tr h="162000">
                <a:tc rowSpan="5">
                  <a:txBody>
                    <a:bodyPr/>
                    <a:lstStyle/>
                    <a:p>
                      <a:pPr algn="ctr" fontAlgn="t"/>
                      <a:r>
                        <a:rPr lang="fi-FI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AB-vyöhykkeet / Arvolippumatka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N=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268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122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176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128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184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138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439749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0 - 0,50 eur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940857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0,50 - 1 eur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468664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1 - 1,50 eur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279072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yli 1,50 eur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896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16480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380AD22C-CBC3-4E2A-8F6E-CBE11F8F6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8833" y="1930667"/>
            <a:ext cx="4105387" cy="301045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sv-SE" sz="2400" dirty="0"/>
              <a:t>Feelback projektiryhmä:</a:t>
            </a:r>
          </a:p>
          <a:p>
            <a:pPr algn="r"/>
            <a:r>
              <a:rPr lang="sv-SE" sz="2400" b="0" dirty="0"/>
              <a:t>Marko Hietala</a:t>
            </a:r>
          </a:p>
          <a:p>
            <a:pPr algn="r"/>
            <a:r>
              <a:rPr lang="sv-SE" sz="2400" b="0" dirty="0"/>
              <a:t>Nea Miettinen-Paavola</a:t>
            </a:r>
          </a:p>
          <a:p>
            <a:pPr algn="r"/>
            <a:r>
              <a:rPr lang="sv-SE" sz="2400" b="0" dirty="0"/>
              <a:t>Esa Vastamäki</a:t>
            </a:r>
          </a:p>
          <a:p>
            <a:pPr algn="r"/>
            <a:endParaRPr lang="sv-SE" sz="2400" b="0" dirty="0"/>
          </a:p>
          <a:p>
            <a:pPr algn="r"/>
            <a:r>
              <a:rPr lang="sv-SE" sz="2400" dirty="0"/>
              <a:t>www.feelback.com</a:t>
            </a:r>
          </a:p>
        </p:txBody>
      </p:sp>
    </p:spTree>
    <p:extLst>
      <p:ext uri="{BB962C8B-B14F-4D97-AF65-F5344CB8AC3E}">
        <p14:creationId xmlns:p14="http://schemas.microsoft.com/office/powerpoint/2010/main" val="53694377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58288" y="236295"/>
            <a:ext cx="9813925" cy="493956"/>
          </a:xfrm>
        </p:spPr>
        <p:txBody>
          <a:bodyPr>
            <a:normAutofit fontScale="90000"/>
          </a:bodyPr>
          <a:lstStyle/>
          <a:p>
            <a:pPr defTabSz="609585" fontAlgn="auto">
              <a:spcAft>
                <a:spcPts val="0"/>
              </a:spcAft>
              <a:defRPr/>
            </a:pPr>
            <a:r>
              <a:rPr lang="fi-FI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Tutkimuksen toteutus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4C1A7902-2804-4460-B0E3-B9549099ED65}"/>
              </a:ext>
            </a:extLst>
          </p:cNvPr>
          <p:cNvSpPr/>
          <p:nvPr/>
        </p:nvSpPr>
        <p:spPr>
          <a:xfrm>
            <a:off x="4751851" y="4914441"/>
            <a:ext cx="6336704" cy="143826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EF6A5649-F9D7-48B5-B7B2-5C3A24893246}"/>
              </a:ext>
            </a:extLst>
          </p:cNvPr>
          <p:cNvSpPr/>
          <p:nvPr/>
        </p:nvSpPr>
        <p:spPr>
          <a:xfrm>
            <a:off x="4751851" y="3693173"/>
            <a:ext cx="6336704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FE3AC789-256C-49ED-A301-8E139E32FE8C}"/>
              </a:ext>
            </a:extLst>
          </p:cNvPr>
          <p:cNvSpPr/>
          <p:nvPr/>
        </p:nvSpPr>
        <p:spPr>
          <a:xfrm>
            <a:off x="4751851" y="2467682"/>
            <a:ext cx="6336704" cy="86831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7CEB336B-71AA-424B-A714-51C82A7474AB}"/>
              </a:ext>
            </a:extLst>
          </p:cNvPr>
          <p:cNvSpPr/>
          <p:nvPr/>
        </p:nvSpPr>
        <p:spPr>
          <a:xfrm>
            <a:off x="4751851" y="1242191"/>
            <a:ext cx="6336704" cy="86831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</p:txBody>
      </p:sp>
      <p:sp>
        <p:nvSpPr>
          <p:cNvPr id="11" name="Nuoli: Viisikulmio 10">
            <a:extLst>
              <a:ext uri="{FF2B5EF4-FFF2-40B4-BE49-F238E27FC236}">
                <a16:creationId xmlns:a16="http://schemas.microsoft.com/office/drawing/2014/main" id="{63822A44-8E3D-48BD-BECE-9CA7D68928BB}"/>
              </a:ext>
            </a:extLst>
          </p:cNvPr>
          <p:cNvSpPr/>
          <p:nvPr/>
        </p:nvSpPr>
        <p:spPr>
          <a:xfrm>
            <a:off x="719403" y="1243550"/>
            <a:ext cx="3648405" cy="864096"/>
          </a:xfrm>
          <a:prstGeom prst="homePlate">
            <a:avLst/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>
              <a:solidFill>
                <a:srgbClr val="5A5A5A"/>
              </a:solidFill>
              <a:latin typeface="Calibri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1701BAE2-9513-45BA-BC19-963BE6EA7283}"/>
              </a:ext>
            </a:extLst>
          </p:cNvPr>
          <p:cNvSpPr txBox="1"/>
          <p:nvPr/>
        </p:nvSpPr>
        <p:spPr>
          <a:xfrm>
            <a:off x="854119" y="1242191"/>
            <a:ext cx="2784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prstClr val="white"/>
                </a:solidFill>
                <a:latin typeface="Calibri"/>
              </a:rPr>
              <a:t>TIEDONKERUUN 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prstClr val="white"/>
                </a:solidFill>
                <a:latin typeface="Calibri"/>
              </a:rPr>
              <a:t>AJANKOHTA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92C8CB80-F5C7-415B-8E9B-0FC02951F70E}"/>
              </a:ext>
            </a:extLst>
          </p:cNvPr>
          <p:cNvSpPr txBox="1"/>
          <p:nvPr/>
        </p:nvSpPr>
        <p:spPr>
          <a:xfrm>
            <a:off x="4847861" y="1362791"/>
            <a:ext cx="6150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Elo-syyskuu 2020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(24.8. - 4.9.2020)</a:t>
            </a:r>
            <a:endParaRPr lang="fi-FI" sz="320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4" name="Nuoli: Viisikulmio 13">
            <a:extLst>
              <a:ext uri="{FF2B5EF4-FFF2-40B4-BE49-F238E27FC236}">
                <a16:creationId xmlns:a16="http://schemas.microsoft.com/office/drawing/2014/main" id="{3374C7C1-AA58-46A3-9CA5-A3CB42F67B6C}"/>
              </a:ext>
            </a:extLst>
          </p:cNvPr>
          <p:cNvSpPr/>
          <p:nvPr/>
        </p:nvSpPr>
        <p:spPr>
          <a:xfrm>
            <a:off x="719403" y="2471905"/>
            <a:ext cx="3648405" cy="864096"/>
          </a:xfrm>
          <a:prstGeom prst="homePlate">
            <a:avLst/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>
              <a:solidFill>
                <a:srgbClr val="5A5A5A"/>
              </a:solidFill>
              <a:latin typeface="Calibri"/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2F5F0383-F3C5-4F4E-AC5D-3980046F37EE}"/>
              </a:ext>
            </a:extLst>
          </p:cNvPr>
          <p:cNvSpPr txBox="1"/>
          <p:nvPr/>
        </p:nvSpPr>
        <p:spPr>
          <a:xfrm>
            <a:off x="815415" y="2628345"/>
            <a:ext cx="278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prstClr val="white"/>
                </a:solidFill>
                <a:latin typeface="Calibri"/>
              </a:rPr>
              <a:t>TIEDONKERUUTAPA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F26A6AFB-0D64-47A5-895A-CF3D114C1ED8}"/>
              </a:ext>
            </a:extLst>
          </p:cNvPr>
          <p:cNvSpPr txBox="1"/>
          <p:nvPr/>
        </p:nvSpPr>
        <p:spPr>
          <a:xfrm>
            <a:off x="4830674" y="2490829"/>
            <a:ext cx="6257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Linja-autoissa jaettu paperilomakekysely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(tutkimushaastattelijoiden henkilökohtaisesti jakama)</a:t>
            </a:r>
          </a:p>
        </p:txBody>
      </p:sp>
      <p:sp>
        <p:nvSpPr>
          <p:cNvPr id="17" name="Nuoli: Viisikulmio 16">
            <a:extLst>
              <a:ext uri="{FF2B5EF4-FFF2-40B4-BE49-F238E27FC236}">
                <a16:creationId xmlns:a16="http://schemas.microsoft.com/office/drawing/2014/main" id="{6B1DC4B5-BBBD-4743-8789-2E4F6CFB1316}"/>
              </a:ext>
            </a:extLst>
          </p:cNvPr>
          <p:cNvSpPr/>
          <p:nvPr/>
        </p:nvSpPr>
        <p:spPr>
          <a:xfrm>
            <a:off x="719403" y="3693173"/>
            <a:ext cx="3648405" cy="864096"/>
          </a:xfrm>
          <a:prstGeom prst="homePlate">
            <a:avLst/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>
              <a:solidFill>
                <a:srgbClr val="5A5A5A"/>
              </a:solidFill>
              <a:latin typeface="Calibri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CFAE1663-3C41-4BEA-8596-1EA1512DE46F}"/>
              </a:ext>
            </a:extLst>
          </p:cNvPr>
          <p:cNvSpPr txBox="1"/>
          <p:nvPr/>
        </p:nvSpPr>
        <p:spPr>
          <a:xfrm>
            <a:off x="815414" y="3849614"/>
            <a:ext cx="3015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prstClr val="white"/>
                </a:solidFill>
                <a:latin typeface="Calibri"/>
              </a:rPr>
              <a:t>VASTAAJAMÄÄRÄ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FDE5EA00-C11D-4B29-B69C-F5C449363ECA}"/>
              </a:ext>
            </a:extLst>
          </p:cNvPr>
          <p:cNvSpPr txBox="1"/>
          <p:nvPr/>
        </p:nvSpPr>
        <p:spPr>
          <a:xfrm>
            <a:off x="4799856" y="3717042"/>
            <a:ext cx="6240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4800" dirty="0">
                <a:solidFill>
                  <a:srgbClr val="FF9900"/>
                </a:solidFill>
                <a:latin typeface="Calibri"/>
              </a:rPr>
              <a:t>526</a:t>
            </a:r>
            <a:r>
              <a:rPr lang="fi-FI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vastausta</a:t>
            </a:r>
          </a:p>
        </p:txBody>
      </p:sp>
      <p:sp>
        <p:nvSpPr>
          <p:cNvPr id="20" name="Nuoli: Viisikulmio 19">
            <a:extLst>
              <a:ext uri="{FF2B5EF4-FFF2-40B4-BE49-F238E27FC236}">
                <a16:creationId xmlns:a16="http://schemas.microsoft.com/office/drawing/2014/main" id="{EEAC30CA-E778-44DF-8969-43B018FAC77B}"/>
              </a:ext>
            </a:extLst>
          </p:cNvPr>
          <p:cNvSpPr/>
          <p:nvPr/>
        </p:nvSpPr>
        <p:spPr>
          <a:xfrm>
            <a:off x="719403" y="4914441"/>
            <a:ext cx="3648405" cy="864096"/>
          </a:xfrm>
          <a:prstGeom prst="homePlate">
            <a:avLst/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>
              <a:solidFill>
                <a:srgbClr val="5A5A5A"/>
              </a:solidFill>
              <a:latin typeface="Calibri"/>
            </a:endParaRP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D0E5E262-ACB1-4A32-AF04-B8098B84EE93}"/>
              </a:ext>
            </a:extLst>
          </p:cNvPr>
          <p:cNvSpPr txBox="1"/>
          <p:nvPr/>
        </p:nvSpPr>
        <p:spPr>
          <a:xfrm>
            <a:off x="815414" y="5070882"/>
            <a:ext cx="3015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prstClr val="white"/>
                </a:solidFill>
                <a:latin typeface="Calibri"/>
              </a:rPr>
              <a:t>KOHDEJOUKKO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BFAD40A-E604-4D91-941B-CEE7DE44898F}"/>
              </a:ext>
            </a:extLst>
          </p:cNvPr>
          <p:cNvSpPr txBox="1"/>
          <p:nvPr/>
        </p:nvSpPr>
        <p:spPr>
          <a:xfrm>
            <a:off x="4826435" y="4923463"/>
            <a:ext cx="5609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Kuopion ja Siilinjärven paikallisliikenteessä matkustavat 15 vuotta täyttäneet henkilöt.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Tiedonkeruu kiintiöitiin käytetyn linjan ja matkustusajan (klo 6-9, 9-15, 15-18) mukaan.</a:t>
            </a:r>
          </a:p>
        </p:txBody>
      </p:sp>
    </p:spTree>
    <p:extLst>
      <p:ext uri="{BB962C8B-B14F-4D97-AF65-F5344CB8AC3E}">
        <p14:creationId xmlns:p14="http://schemas.microsoft.com/office/powerpoint/2010/main" val="250081427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58288" y="236295"/>
            <a:ext cx="9813925" cy="493956"/>
          </a:xfrm>
        </p:spPr>
        <p:txBody>
          <a:bodyPr>
            <a:normAutofit fontScale="90000"/>
          </a:bodyPr>
          <a:lstStyle/>
          <a:p>
            <a:pPr defTabSz="609585" fontAlgn="auto">
              <a:spcAft>
                <a:spcPts val="0"/>
              </a:spcAft>
              <a:defRPr/>
            </a:pPr>
            <a:r>
              <a:rPr lang="fi-FI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Yhteenveto tuloksista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1324B917-4AA7-4F28-B1CA-5A6362DAC776}"/>
              </a:ext>
            </a:extLst>
          </p:cNvPr>
          <p:cNvSpPr txBox="1"/>
          <p:nvPr/>
        </p:nvSpPr>
        <p:spPr>
          <a:xfrm>
            <a:off x="687633" y="1205492"/>
            <a:ext cx="10816735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Kuopion kaupunkiseudun joukkoliikenne saa tälläkin kierroksella </a:t>
            </a:r>
            <a:r>
              <a:rPr lang="fi-FI" b="1" dirty="0"/>
              <a:t>yli 4,3:n keskiarvot kaikista vuoroja koskevista kysymyksistä</a:t>
            </a:r>
            <a:r>
              <a:rPr lang="fi-FI" dirty="0"/>
              <a:t>, mikä on erittäin hyvä tulos. </a:t>
            </a:r>
          </a:p>
          <a:p>
            <a:r>
              <a:rPr lang="fi-FI" dirty="0"/>
              <a:t>Parhaan arvion saa </a:t>
            </a:r>
            <a:r>
              <a:rPr lang="fi-FI" b="1" dirty="0"/>
              <a:t>Vuoron täsmällisyys keskiarvolla 4,53</a:t>
            </a:r>
            <a:r>
              <a:rPr lang="fi-FI" dirty="0"/>
              <a:t>, mikä on aiheen paras tulos tähän mennessä. Aiemmin parhaimpana ollut </a:t>
            </a:r>
            <a:r>
              <a:rPr lang="fi-FI" b="1" dirty="0"/>
              <a:t>Kuljettajan ajotapa</a:t>
            </a:r>
            <a:r>
              <a:rPr lang="fi-FI" dirty="0"/>
              <a:t> saa nyt toiseksi parhaan tuloksen </a:t>
            </a:r>
            <a:r>
              <a:rPr lang="fi-FI" b="1" dirty="0"/>
              <a:t>4,48</a:t>
            </a:r>
            <a:r>
              <a:rPr lang="fi-FI" dirty="0"/>
              <a:t>.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5027FBF0-43D9-475F-A235-60EEF14DAC3F}"/>
              </a:ext>
            </a:extLst>
          </p:cNvPr>
          <p:cNvSpPr txBox="1"/>
          <p:nvPr/>
        </p:nvSpPr>
        <p:spPr>
          <a:xfrm>
            <a:off x="687628" y="2524476"/>
            <a:ext cx="1081673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Vuoroa koskevista kysymyksistä </a:t>
            </a:r>
            <a:r>
              <a:rPr lang="fi-FI" b="1" dirty="0"/>
              <a:t>Kuljettajan ystävällisyys </a:t>
            </a:r>
            <a:r>
              <a:rPr lang="fi-FI" dirty="0"/>
              <a:t>saa keskiarvon 4,38 ja </a:t>
            </a:r>
            <a:r>
              <a:rPr lang="fi-FI" b="1" dirty="0"/>
              <a:t>Linja-auton siisteys ja mukavuus</a:t>
            </a:r>
            <a:r>
              <a:rPr lang="fi-FI" dirty="0"/>
              <a:t> keskiarvon 4,39.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5DFA833C-0C6B-4D63-9C55-401F56D72FF9}"/>
              </a:ext>
            </a:extLst>
          </p:cNvPr>
          <p:cNvSpPr txBox="1"/>
          <p:nvPr/>
        </p:nvSpPr>
        <p:spPr>
          <a:xfrm>
            <a:off x="687628" y="4819434"/>
            <a:ext cx="1081673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Yleisarvosanaksi Kuopion kaupunkiseudun joukkoliikenne saa erittäin hyvän 4,30.</a:t>
            </a:r>
            <a:endParaRPr lang="fi-FI" dirty="0"/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EC48ED05-FA3F-4374-B595-A219B0DE93E0}"/>
              </a:ext>
            </a:extLst>
          </p:cNvPr>
          <p:cNvSpPr txBox="1"/>
          <p:nvPr/>
        </p:nvSpPr>
        <p:spPr>
          <a:xfrm>
            <a:off x="687628" y="3289462"/>
            <a:ext cx="10816735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Myös kaikki yleiset asiat saavat tällä kierroksella yli 4:n keskiarvon, kuten edellisellä kierroksella tammikuussa. Parhaan arvion saa </a:t>
            </a:r>
            <a:r>
              <a:rPr lang="fi-FI" b="1" dirty="0"/>
              <a:t>Tiedon saatavuus (4,45). </a:t>
            </a:r>
            <a:r>
              <a:rPr lang="fi-FI" dirty="0"/>
              <a:t>Myös </a:t>
            </a:r>
            <a:r>
              <a:rPr lang="fi-FI" b="1" dirty="0"/>
              <a:t>Lipputuotteisiin ja niiden saatavuuteen</a:t>
            </a:r>
            <a:r>
              <a:rPr lang="fi-FI" dirty="0"/>
              <a:t> ollaan tyytyväisiä (4,35). 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5CAACE44-7291-408E-9C22-2B06EEF97632}"/>
              </a:ext>
            </a:extLst>
          </p:cNvPr>
          <p:cNvSpPr txBox="1"/>
          <p:nvPr/>
        </p:nvSpPr>
        <p:spPr>
          <a:xfrm>
            <a:off x="358288" y="843394"/>
            <a:ext cx="8149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/>
              <a:t>Huomio raportoinnista: Kierroksilla 01/2020 ja 08/2019 tavoitevastaajamäärä oli 500 kun muilla kierroksilla se oli 1500.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8B7EAF11-1F54-4A2B-9126-234BDD603BA7}"/>
              </a:ext>
            </a:extLst>
          </p:cNvPr>
          <p:cNvSpPr txBox="1"/>
          <p:nvPr/>
        </p:nvSpPr>
        <p:spPr>
          <a:xfrm>
            <a:off x="687627" y="5307421"/>
            <a:ext cx="10816735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Sähkökäyttöisten bussien käyttöönotosta johtuvaan </a:t>
            </a:r>
            <a:r>
              <a:rPr lang="fi-FI" b="1" dirty="0"/>
              <a:t>hinnankorotukseen löytyy edelleen jonkin verran valmiutta</a:t>
            </a:r>
            <a:r>
              <a:rPr lang="fi-FI" dirty="0"/>
              <a:t> maksaa matkalipuista nykyistä hieman enemmän. Kerta- ja arvolippumatkoilla sekä A- tai B-vyöhykkeillä että molempien vyöhykkeiden matkoissa yleisin korotusvalmius on 0-0,50 euroa per matka. Kausilipuissa tyypillisin lisämaksuvalmius on puolestaan 0-5 euroa. Huomion arvoista on, että valmius maksaa lisää on hieman kasvanut tammikuuhun verrattuna.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9FFBE3E5-5CCD-48AD-8BC7-2ECCCFFF4D1A}"/>
              </a:ext>
            </a:extLst>
          </p:cNvPr>
          <p:cNvSpPr txBox="1"/>
          <p:nvPr/>
        </p:nvSpPr>
        <p:spPr>
          <a:xfrm>
            <a:off x="687628" y="4331447"/>
            <a:ext cx="1081673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Yleisten kysymysten heikoimmalle tasolle arvioidaan tammikuun tavoin R</a:t>
            </a:r>
            <a:r>
              <a:rPr lang="fi-FI" b="1" dirty="0"/>
              <a:t>eitit ja aikataulut</a:t>
            </a:r>
            <a:r>
              <a:rPr lang="fi-FI" dirty="0"/>
              <a:t> (4,20). </a:t>
            </a:r>
          </a:p>
        </p:txBody>
      </p:sp>
    </p:spTree>
    <p:extLst>
      <p:ext uri="{BB962C8B-B14F-4D97-AF65-F5344CB8AC3E}">
        <p14:creationId xmlns:p14="http://schemas.microsoft.com/office/powerpoint/2010/main" val="405618916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771520"/>
              </p:ext>
            </p:extLst>
          </p:nvPr>
        </p:nvGraphicFramePr>
        <p:xfrm>
          <a:off x="1090569" y="1140893"/>
          <a:ext cx="4768774" cy="5041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58288" y="236295"/>
            <a:ext cx="9813925" cy="493956"/>
          </a:xfrm>
        </p:spPr>
        <p:txBody>
          <a:bodyPr>
            <a:normAutofit fontScale="90000"/>
          </a:bodyPr>
          <a:lstStyle/>
          <a:p>
            <a:pPr defTabSz="609585" fontAlgn="auto">
              <a:spcAft>
                <a:spcPts val="0"/>
              </a:spcAft>
              <a:defRPr/>
            </a:pPr>
            <a:r>
              <a:rPr lang="fi-FI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Vastaajarakenne</a:t>
            </a:r>
          </a:p>
        </p:txBody>
      </p:sp>
      <p:graphicFrame>
        <p:nvGraphicFramePr>
          <p:cNvPr id="5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1970367"/>
              </p:ext>
            </p:extLst>
          </p:nvPr>
        </p:nvGraphicFramePr>
        <p:xfrm>
          <a:off x="6426782" y="1065392"/>
          <a:ext cx="4674649" cy="2734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58288" y="236295"/>
            <a:ext cx="9813925" cy="493956"/>
          </a:xfrm>
        </p:spPr>
        <p:txBody>
          <a:bodyPr>
            <a:normAutofit fontScale="90000"/>
          </a:bodyPr>
          <a:lstStyle/>
          <a:p>
            <a:pPr defTabSz="609585" fontAlgn="auto">
              <a:spcAft>
                <a:spcPts val="0"/>
              </a:spcAft>
              <a:defRPr/>
            </a:pPr>
            <a:r>
              <a:rPr lang="fi-FI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Vastaajarakenne</a:t>
            </a:r>
          </a:p>
        </p:txBody>
      </p:sp>
      <p:graphicFrame>
        <p:nvGraphicFramePr>
          <p:cNvPr id="5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160592"/>
              </p:ext>
            </p:extLst>
          </p:nvPr>
        </p:nvGraphicFramePr>
        <p:xfrm>
          <a:off x="1011876" y="1012212"/>
          <a:ext cx="7374835" cy="5609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883511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58288" y="236295"/>
            <a:ext cx="9813925" cy="493956"/>
          </a:xfrm>
        </p:spPr>
        <p:txBody>
          <a:bodyPr>
            <a:normAutofit fontScale="90000"/>
          </a:bodyPr>
          <a:lstStyle/>
          <a:p>
            <a:pPr defTabSz="609585" fontAlgn="auto">
              <a:spcAft>
                <a:spcPts val="0"/>
              </a:spcAft>
              <a:defRPr/>
            </a:pPr>
            <a:r>
              <a:rPr lang="fi-FI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Vuoroa koskevat kysymykset</a:t>
            </a:r>
          </a:p>
        </p:txBody>
      </p:sp>
      <p:graphicFrame>
        <p:nvGraphicFramePr>
          <p:cNvPr id="5" name="Chart 2"/>
          <p:cNvGraphicFramePr/>
          <p:nvPr>
            <p:extLst>
              <p:ext uri="{D42A27DB-BD31-4B8C-83A1-F6EECF244321}">
                <p14:modId xmlns:p14="http://schemas.microsoft.com/office/powerpoint/2010/main" val="2539893548"/>
              </p:ext>
            </p:extLst>
          </p:nvPr>
        </p:nvGraphicFramePr>
        <p:xfrm>
          <a:off x="485816" y="1001681"/>
          <a:ext cx="7654272" cy="5447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559500"/>
              </p:ext>
            </p:extLst>
          </p:nvPr>
        </p:nvGraphicFramePr>
        <p:xfrm>
          <a:off x="8257535" y="942958"/>
          <a:ext cx="3235383" cy="5447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79756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58288" y="236295"/>
            <a:ext cx="9813925" cy="493956"/>
          </a:xfrm>
        </p:spPr>
        <p:txBody>
          <a:bodyPr>
            <a:normAutofit fontScale="90000"/>
          </a:bodyPr>
          <a:lstStyle/>
          <a:p>
            <a:pPr defTabSz="609585" fontAlgn="auto">
              <a:spcAft>
                <a:spcPts val="0"/>
              </a:spcAft>
              <a:defRPr/>
            </a:pPr>
            <a:r>
              <a:rPr lang="fi-FI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Yleiset kysymykset</a:t>
            </a:r>
          </a:p>
        </p:txBody>
      </p:sp>
      <p:graphicFrame>
        <p:nvGraphicFramePr>
          <p:cNvPr id="5" name="Chart 2"/>
          <p:cNvGraphicFramePr/>
          <p:nvPr>
            <p:extLst>
              <p:ext uri="{D42A27DB-BD31-4B8C-83A1-F6EECF244321}">
                <p14:modId xmlns:p14="http://schemas.microsoft.com/office/powerpoint/2010/main" val="3491967050"/>
              </p:ext>
            </p:extLst>
          </p:nvPr>
        </p:nvGraphicFramePr>
        <p:xfrm>
          <a:off x="544539" y="817124"/>
          <a:ext cx="7654272" cy="5804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6138541"/>
              </p:ext>
            </p:extLst>
          </p:nvPr>
        </p:nvGraphicFramePr>
        <p:xfrm>
          <a:off x="8384768" y="817124"/>
          <a:ext cx="3070174" cy="5804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162974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>
            <a:extLst>
              <a:ext uri="{FF2B5EF4-FFF2-40B4-BE49-F238E27FC236}">
                <a16:creationId xmlns:a16="http://schemas.microsoft.com/office/drawing/2014/main" id="{C5756433-DF15-49B9-A816-342E44D9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916" y="330124"/>
            <a:ext cx="9813925" cy="493956"/>
          </a:xfrm>
        </p:spPr>
        <p:txBody>
          <a:bodyPr>
            <a:normAutofit fontScale="90000"/>
          </a:bodyPr>
          <a:lstStyle/>
          <a:p>
            <a:pPr defTabSz="609585" fontAlgn="auto">
              <a:spcAft>
                <a:spcPts val="0"/>
              </a:spcAft>
              <a:defRPr/>
            </a:pPr>
            <a:r>
              <a:rPr lang="fi-FI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Valmius maksaa lisää: kysymys ja yleiset huomiot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E330D0D9-7849-4A83-8CED-E9A4040C136C}"/>
              </a:ext>
            </a:extLst>
          </p:cNvPr>
          <p:cNvSpPr txBox="1"/>
          <p:nvPr/>
        </p:nvSpPr>
        <p:spPr>
          <a:xfrm>
            <a:off x="687897" y="5219219"/>
            <a:ext cx="111918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Yleisesti vastauksista: </a:t>
            </a:r>
          </a:p>
          <a:p>
            <a:r>
              <a:rPr lang="fi-FI" sz="1200" dirty="0"/>
              <a:t>osa vastaajista oli merkannut vastauksen useampaan kuin yhteen lipputyyppiin ja molempiin vyöhykevaihtoehtoihin </a:t>
            </a:r>
          </a:p>
          <a:p>
            <a:r>
              <a:rPr lang="fi-FI" sz="1200" dirty="0">
                <a:sym typeface="Wingdings" panose="05000000000000000000" pitchFamily="2" charset="2"/>
              </a:rPr>
              <a:t>   jokainen vastaus on otettu mukaan dataan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3412FB5-2E73-4C27-8EFE-EF84C4BE29C1}"/>
              </a:ext>
            </a:extLst>
          </p:cNvPr>
          <p:cNvSpPr txBox="1"/>
          <p:nvPr/>
        </p:nvSpPr>
        <p:spPr>
          <a:xfrm>
            <a:off x="687897" y="1254060"/>
            <a:ext cx="11276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Kysymysasettelu: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829CF0B-AFDC-4051-891B-14B5BBD29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145" y="1817515"/>
            <a:ext cx="6315075" cy="264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64985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>
            <a:extLst>
              <a:ext uri="{FF2B5EF4-FFF2-40B4-BE49-F238E27FC236}">
                <a16:creationId xmlns:a16="http://schemas.microsoft.com/office/drawing/2014/main" id="{11FFB516-A272-4A1B-848A-26E0FDAE77E4}"/>
              </a:ext>
            </a:extLst>
          </p:cNvPr>
          <p:cNvSpPr/>
          <p:nvPr/>
        </p:nvSpPr>
        <p:spPr>
          <a:xfrm>
            <a:off x="8463899" y="4167362"/>
            <a:ext cx="1048624" cy="377504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D6C7F345-C7BF-4FFF-A57C-A54B6994152E}"/>
              </a:ext>
            </a:extLst>
          </p:cNvPr>
          <p:cNvSpPr/>
          <p:nvPr/>
        </p:nvSpPr>
        <p:spPr>
          <a:xfrm>
            <a:off x="4386778" y="4167362"/>
            <a:ext cx="1041422" cy="377504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F78A3944-5554-4030-A406-0892A1DBAD66}"/>
              </a:ext>
            </a:extLst>
          </p:cNvPr>
          <p:cNvSpPr/>
          <p:nvPr/>
        </p:nvSpPr>
        <p:spPr>
          <a:xfrm>
            <a:off x="292952" y="4167362"/>
            <a:ext cx="1048624" cy="377504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1874A82F-1C73-411E-9104-B40C42CBD683}"/>
              </a:ext>
            </a:extLst>
          </p:cNvPr>
          <p:cNvSpPr/>
          <p:nvPr/>
        </p:nvSpPr>
        <p:spPr>
          <a:xfrm>
            <a:off x="8463899" y="1308683"/>
            <a:ext cx="1048624" cy="377504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aphicFrame>
        <p:nvGraphicFramePr>
          <p:cNvPr id="7" name="Chart 2">
            <a:extLst>
              <a:ext uri="{FF2B5EF4-FFF2-40B4-BE49-F238E27FC236}">
                <a16:creationId xmlns:a16="http://schemas.microsoft.com/office/drawing/2014/main" id="{900228C5-7D9D-4872-B0A5-66B631E5CB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5749272"/>
              </p:ext>
            </p:extLst>
          </p:nvPr>
        </p:nvGraphicFramePr>
        <p:xfrm>
          <a:off x="8307512" y="1233174"/>
          <a:ext cx="3766657" cy="2525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>
            <a:extLst>
              <a:ext uri="{FF2B5EF4-FFF2-40B4-BE49-F238E27FC236}">
                <a16:creationId xmlns:a16="http://schemas.microsoft.com/office/drawing/2014/main" id="{294E50CE-28D6-4B12-B393-7C70C79A69F0}"/>
              </a:ext>
            </a:extLst>
          </p:cNvPr>
          <p:cNvSpPr/>
          <p:nvPr/>
        </p:nvSpPr>
        <p:spPr>
          <a:xfrm>
            <a:off x="292952" y="1308683"/>
            <a:ext cx="1048624" cy="377504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2373719F-A80E-41DF-9EA6-58ACEB4C3C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154269"/>
              </p:ext>
            </p:extLst>
          </p:nvPr>
        </p:nvGraphicFramePr>
        <p:xfrm>
          <a:off x="131814" y="1233174"/>
          <a:ext cx="3766657" cy="2525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Suorakulmio 11">
            <a:extLst>
              <a:ext uri="{FF2B5EF4-FFF2-40B4-BE49-F238E27FC236}">
                <a16:creationId xmlns:a16="http://schemas.microsoft.com/office/drawing/2014/main" id="{016033A9-6EF4-48E8-9223-62E4BF4FB02E}"/>
              </a:ext>
            </a:extLst>
          </p:cNvPr>
          <p:cNvSpPr/>
          <p:nvPr/>
        </p:nvSpPr>
        <p:spPr>
          <a:xfrm>
            <a:off x="4244166" y="1308683"/>
            <a:ext cx="1184034" cy="377504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7FFA74E6-1772-4602-8956-5A67BA71C6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302605"/>
              </p:ext>
            </p:extLst>
          </p:nvPr>
        </p:nvGraphicFramePr>
        <p:xfrm>
          <a:off x="4219663" y="1233174"/>
          <a:ext cx="3766657" cy="2525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Otsikko 1">
            <a:extLst>
              <a:ext uri="{FF2B5EF4-FFF2-40B4-BE49-F238E27FC236}">
                <a16:creationId xmlns:a16="http://schemas.microsoft.com/office/drawing/2014/main" id="{C5756433-DF15-49B9-A816-342E44D9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916" y="330124"/>
            <a:ext cx="9813925" cy="493956"/>
          </a:xfrm>
        </p:spPr>
        <p:txBody>
          <a:bodyPr>
            <a:normAutofit fontScale="90000"/>
          </a:bodyPr>
          <a:lstStyle/>
          <a:p>
            <a:pPr defTabSz="609585" fontAlgn="auto">
              <a:spcAft>
                <a:spcPts val="0"/>
              </a:spcAft>
              <a:defRPr/>
            </a:pPr>
            <a:r>
              <a:rPr lang="fi-FI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Valmius maksaa lisää: tulokset (%)</a:t>
            </a:r>
          </a:p>
        </p:txBody>
      </p:sp>
      <p:graphicFrame>
        <p:nvGraphicFramePr>
          <p:cNvPr id="8" name="Chart 2">
            <a:extLst>
              <a:ext uri="{FF2B5EF4-FFF2-40B4-BE49-F238E27FC236}">
                <a16:creationId xmlns:a16="http://schemas.microsoft.com/office/drawing/2014/main" id="{B2DCCB3C-64DE-4DE6-B0EE-A243FF2888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9723533"/>
              </p:ext>
            </p:extLst>
          </p:nvPr>
        </p:nvGraphicFramePr>
        <p:xfrm>
          <a:off x="131814" y="4095218"/>
          <a:ext cx="3766657" cy="2525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2">
            <a:extLst>
              <a:ext uri="{FF2B5EF4-FFF2-40B4-BE49-F238E27FC236}">
                <a16:creationId xmlns:a16="http://schemas.microsoft.com/office/drawing/2014/main" id="{E988789F-BCAD-4B73-8192-3137DF5681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709661"/>
              </p:ext>
            </p:extLst>
          </p:nvPr>
        </p:nvGraphicFramePr>
        <p:xfrm>
          <a:off x="4219663" y="4095218"/>
          <a:ext cx="3766657" cy="2525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2">
            <a:extLst>
              <a:ext uri="{FF2B5EF4-FFF2-40B4-BE49-F238E27FC236}">
                <a16:creationId xmlns:a16="http://schemas.microsoft.com/office/drawing/2014/main" id="{3ED23A12-7628-44D5-94CD-898FBC377F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637518"/>
              </p:ext>
            </p:extLst>
          </p:nvPr>
        </p:nvGraphicFramePr>
        <p:xfrm>
          <a:off x="8307512" y="4095218"/>
          <a:ext cx="3766657" cy="2525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id="{4982CD32-0B29-40AB-8191-A61D2A56E1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4226" y="493323"/>
            <a:ext cx="2184998" cy="33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6774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feelback_master_presentation_02">
  <a:themeElements>
    <a:clrScheme name="Custom 1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9451</TotalTime>
  <Words>1117</Words>
  <Application>Microsoft Office PowerPoint</Application>
  <PresentationFormat>Laajakuva</PresentationFormat>
  <Paragraphs>707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feelback_master_presentation_02</vt:lpstr>
      <vt:lpstr>RAPORTTI | 17.9.2020   Kuopion kaupunkiseudun joukkoliikenne  Asiakastyytyväisyys  Elokuu 2020 (Lisäkierros) </vt:lpstr>
      <vt:lpstr>1 Tutkimuksen toteutus</vt:lpstr>
      <vt:lpstr>2 Yhteenveto tuloksista</vt:lpstr>
      <vt:lpstr>3 Vastaajarakenne</vt:lpstr>
      <vt:lpstr>Vastaajarakenne</vt:lpstr>
      <vt:lpstr>4 Vuoroa koskevat kysymykset</vt:lpstr>
      <vt:lpstr>5 Yleiset kysymykset</vt:lpstr>
      <vt:lpstr>6 Valmius maksaa lisää: kysymys ja yleiset huomiot</vt:lpstr>
      <vt:lpstr>6 Valmius maksaa lisää: tulokset (%)</vt:lpstr>
      <vt:lpstr>6 Valmius maksaa lisää: tulokset (%) taustatiedoilla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Asiakastutkimukset kokonaisuutena</dc:title>
  <dc:creator>Aki Miettinen</dc:creator>
  <cp:lastModifiedBy>Pasanen Seija</cp:lastModifiedBy>
  <cp:revision>512</cp:revision>
  <cp:lastPrinted>2020-09-08T08:37:05Z</cp:lastPrinted>
  <dcterms:created xsi:type="dcterms:W3CDTF">2016-09-06T06:36:25Z</dcterms:created>
  <dcterms:modified xsi:type="dcterms:W3CDTF">2020-10-09T08:21:18Z</dcterms:modified>
</cp:coreProperties>
</file>