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4" r:id="rId4"/>
    <p:sldMasterId id="2147483718" r:id="rId5"/>
    <p:sldMasterId id="2147483753" r:id="rId6"/>
    <p:sldMasterId id="2147483746" r:id="rId7"/>
    <p:sldMasterId id="2147483740" r:id="rId8"/>
    <p:sldMasterId id="2147483735" r:id="rId9"/>
    <p:sldMasterId id="2147483731" r:id="rId10"/>
    <p:sldMasterId id="2147483777" r:id="rId11"/>
    <p:sldMasterId id="2147483780" r:id="rId12"/>
    <p:sldMasterId id="2147483783" r:id="rId13"/>
    <p:sldMasterId id="2147483786" r:id="rId14"/>
    <p:sldMasterId id="2147483789" r:id="rId15"/>
    <p:sldMasterId id="2147483792" r:id="rId16"/>
  </p:sldMasterIdLst>
  <p:notesMasterIdLst>
    <p:notesMasterId r:id="rId42"/>
  </p:notesMasterIdLst>
  <p:handoutMasterIdLst>
    <p:handoutMasterId r:id="rId43"/>
  </p:handoutMasterIdLst>
  <p:sldIdLst>
    <p:sldId id="260" r:id="rId17"/>
    <p:sldId id="358" r:id="rId18"/>
    <p:sldId id="375" r:id="rId19"/>
    <p:sldId id="370" r:id="rId20"/>
    <p:sldId id="371" r:id="rId21"/>
    <p:sldId id="369" r:id="rId22"/>
    <p:sldId id="394" r:id="rId23"/>
    <p:sldId id="376" r:id="rId24"/>
    <p:sldId id="372"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Lst>
  <p:sldSz cx="12192000" cy="6858000"/>
  <p:notesSz cx="7315200" cy="9601200"/>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E1DE5-705D-418A-9D02-1398A2F2285E}" v="174" dt="2022-10-04T07:51:09.146"/>
    <p1510:client id="{6628CD1A-15DC-1A14-7E4D-019FAF20FBB8}" v="2" dt="2022-09-22T13:18:42.548"/>
    <p1510:client id="{66CFEC3E-0827-2267-3295-91540657F441}" v="30" dt="2022-09-22T13:20:00.798"/>
    <p1510:client id="{E646C821-6AD8-54E1-21C9-92EA0D0E890B}" v="391" dt="2022-09-22T12:45:58.075"/>
  </p1510:revLst>
</p1510:revInfo>
</file>

<file path=ppt/tableStyles.xml><?xml version="1.0" encoding="utf-8"?>
<a:tblStyleLst xmlns:a="http://schemas.openxmlformats.org/drawingml/2006/main" def="{F2DE63D5-997A-4646-A377-4702673A728D}">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p:normalViewPr>
  <p:slideViewPr>
    <p:cSldViewPr snapToGrid="0" snapToObjects="1">
      <p:cViewPr varScale="1">
        <p:scale>
          <a:sx n="81" d="100"/>
          <a:sy n="81" d="100"/>
        </p:scale>
        <p:origin x="912"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2106" y="-84"/>
      </p:cViewPr>
      <p:guideLst>
        <p:guide orient="horz" pos="3025"/>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3"/>
            <a:ext cx="3169165" cy="480598"/>
          </a:xfrm>
          <a:prstGeom prst="rect">
            <a:avLst/>
          </a:prstGeom>
        </p:spPr>
        <p:txBody>
          <a:bodyPr vert="horz" lIns="94664" tIns="47333" rIns="94664" bIns="47333"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sz="quarter" idx="1"/>
          </p:nvPr>
        </p:nvSpPr>
        <p:spPr>
          <a:xfrm>
            <a:off x="4144293" y="3"/>
            <a:ext cx="3169165" cy="480598"/>
          </a:xfrm>
          <a:prstGeom prst="rect">
            <a:avLst/>
          </a:prstGeom>
        </p:spPr>
        <p:txBody>
          <a:bodyPr vert="horz" wrap="square" lIns="94664" tIns="47333" rIns="94664" bIns="47333" numCol="1" anchor="t" anchorCtr="0" compatLnSpc="1">
            <a:prstTxWarp prst="textNoShape">
              <a:avLst/>
            </a:prstTxWarp>
          </a:bodyPr>
          <a:lstStyle>
            <a:lvl1pPr algn="r">
              <a:defRPr sz="1200">
                <a:latin typeface="Calibri" charset="0"/>
              </a:defRPr>
            </a:lvl1pPr>
          </a:lstStyle>
          <a:p>
            <a:pPr>
              <a:defRPr/>
            </a:pPr>
            <a:fld id="{5590EED1-0BC3-4BB9-8EB5-B926B537AB3F}" type="datetime1">
              <a:rPr lang="fi-FI"/>
              <a:pPr>
                <a:defRPr/>
              </a:pPr>
              <a:t>5.10.2022</a:t>
            </a:fld>
            <a:endParaRPr lang="fi-FI"/>
          </a:p>
        </p:txBody>
      </p:sp>
      <p:sp>
        <p:nvSpPr>
          <p:cNvPr id="4" name="Alatunnisteen paikkamerkki 3"/>
          <p:cNvSpPr>
            <a:spLocks noGrp="1"/>
          </p:cNvSpPr>
          <p:nvPr>
            <p:ph type="ftr" sz="quarter" idx="2"/>
          </p:nvPr>
        </p:nvSpPr>
        <p:spPr>
          <a:xfrm>
            <a:off x="0" y="9119068"/>
            <a:ext cx="3169165" cy="480597"/>
          </a:xfrm>
          <a:prstGeom prst="rect">
            <a:avLst/>
          </a:prstGeom>
        </p:spPr>
        <p:txBody>
          <a:bodyPr vert="horz" lIns="94664" tIns="47333" rIns="94664" bIns="47333"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5" name="Dian numeron paikkamerkki 4"/>
          <p:cNvSpPr>
            <a:spLocks noGrp="1"/>
          </p:cNvSpPr>
          <p:nvPr>
            <p:ph type="sldNum" sz="quarter" idx="3"/>
          </p:nvPr>
        </p:nvSpPr>
        <p:spPr>
          <a:xfrm>
            <a:off x="4144293" y="9119068"/>
            <a:ext cx="3169165" cy="480597"/>
          </a:xfrm>
          <a:prstGeom prst="rect">
            <a:avLst/>
          </a:prstGeom>
        </p:spPr>
        <p:txBody>
          <a:bodyPr vert="horz" wrap="square" lIns="94664" tIns="47333" rIns="94664" bIns="47333" numCol="1" anchor="b" anchorCtr="0" compatLnSpc="1">
            <a:prstTxWarp prst="textNoShape">
              <a:avLst/>
            </a:prstTxWarp>
          </a:bodyPr>
          <a:lstStyle>
            <a:lvl1pPr algn="r">
              <a:defRPr sz="1200">
                <a:latin typeface="Calibri" charset="0"/>
              </a:defRPr>
            </a:lvl1pPr>
          </a:lstStyle>
          <a:p>
            <a:pPr>
              <a:defRPr/>
            </a:pPr>
            <a:fld id="{A7BEAB4D-EF50-45DF-9D64-6E14AE0F09A4}" type="slidenum">
              <a:rPr lang="fi-FI"/>
              <a:pPr>
                <a:defRPr/>
              </a:pPr>
              <a:t>‹#›</a:t>
            </a:fld>
            <a:endParaRPr lang="fi-FI"/>
          </a:p>
        </p:txBody>
      </p:sp>
    </p:spTree>
    <p:extLst>
      <p:ext uri="{BB962C8B-B14F-4D97-AF65-F5344CB8AC3E}">
        <p14:creationId xmlns:p14="http://schemas.microsoft.com/office/powerpoint/2010/main" val="956961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3"/>
            <a:ext cx="3169165" cy="480598"/>
          </a:xfrm>
          <a:prstGeom prst="rect">
            <a:avLst/>
          </a:prstGeom>
        </p:spPr>
        <p:txBody>
          <a:bodyPr vert="horz" lIns="94664" tIns="47333" rIns="94664" bIns="47333"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yksen paikkamerkki 2"/>
          <p:cNvSpPr>
            <a:spLocks noGrp="1"/>
          </p:cNvSpPr>
          <p:nvPr>
            <p:ph type="dt" idx="1"/>
          </p:nvPr>
        </p:nvSpPr>
        <p:spPr>
          <a:xfrm>
            <a:off x="4144293" y="3"/>
            <a:ext cx="3169165" cy="480598"/>
          </a:xfrm>
          <a:prstGeom prst="rect">
            <a:avLst/>
          </a:prstGeom>
        </p:spPr>
        <p:txBody>
          <a:bodyPr vert="horz" wrap="square" lIns="94664" tIns="47333" rIns="94664" bIns="47333" numCol="1" anchor="t" anchorCtr="0" compatLnSpc="1">
            <a:prstTxWarp prst="textNoShape">
              <a:avLst/>
            </a:prstTxWarp>
          </a:bodyPr>
          <a:lstStyle>
            <a:lvl1pPr algn="r">
              <a:defRPr sz="1200">
                <a:latin typeface="Calibri" charset="0"/>
              </a:defRPr>
            </a:lvl1pPr>
          </a:lstStyle>
          <a:p>
            <a:pPr>
              <a:defRPr/>
            </a:pPr>
            <a:fld id="{5A71B547-9146-4D47-A0A1-09434ED91A0A}" type="datetime1">
              <a:rPr lang="fi-FI"/>
              <a:pPr>
                <a:defRPr/>
              </a:pPr>
              <a:t>5.10.2022</a:t>
            </a:fld>
            <a:endParaRPr lang="fi-FI"/>
          </a:p>
        </p:txBody>
      </p:sp>
      <p:sp>
        <p:nvSpPr>
          <p:cNvPr id="4" name="Dian kuvan paikkamerkki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4664" tIns="47333" rIns="94664" bIns="47333" rtlCol="0" anchor="ctr"/>
          <a:lstStyle/>
          <a:p>
            <a:pPr lvl="0"/>
            <a:endParaRPr lang="fi-FI" noProof="0"/>
          </a:p>
        </p:txBody>
      </p:sp>
      <p:sp>
        <p:nvSpPr>
          <p:cNvPr id="5" name="Huomautusten paikkamerkki 4"/>
          <p:cNvSpPr>
            <a:spLocks noGrp="1"/>
          </p:cNvSpPr>
          <p:nvPr>
            <p:ph type="body" sz="quarter" idx="3"/>
          </p:nvPr>
        </p:nvSpPr>
        <p:spPr>
          <a:xfrm>
            <a:off x="731350" y="4560307"/>
            <a:ext cx="5852507" cy="4320770"/>
          </a:xfrm>
          <a:prstGeom prst="rect">
            <a:avLst/>
          </a:prstGeom>
        </p:spPr>
        <p:txBody>
          <a:bodyPr vert="horz" wrap="square" lIns="94664" tIns="47333" rIns="94664" bIns="47333" numCol="1" anchor="t" anchorCtr="0" compatLnSpc="1">
            <a:prstTxWarp prst="textNoShape">
              <a:avLst/>
            </a:prstTxWarp>
            <a:normAutofit/>
          </a:bodyPr>
          <a:lstStyle/>
          <a:p>
            <a:pPr lvl="0"/>
            <a:r>
              <a:rPr lang="fi-FI" noProof="0" dirty="0"/>
              <a:t>Muokkaa tekstin perustyylejä osoittamalla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Alatunnisteen paikkamerkki 5"/>
          <p:cNvSpPr>
            <a:spLocks noGrp="1"/>
          </p:cNvSpPr>
          <p:nvPr>
            <p:ph type="ftr" sz="quarter" idx="4"/>
          </p:nvPr>
        </p:nvSpPr>
        <p:spPr>
          <a:xfrm>
            <a:off x="0" y="9119068"/>
            <a:ext cx="3169165" cy="480597"/>
          </a:xfrm>
          <a:prstGeom prst="rect">
            <a:avLst/>
          </a:prstGeom>
        </p:spPr>
        <p:txBody>
          <a:bodyPr vert="horz" lIns="94664" tIns="47333" rIns="94664" bIns="47333"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4144293" y="9119068"/>
            <a:ext cx="3169165" cy="480597"/>
          </a:xfrm>
          <a:prstGeom prst="rect">
            <a:avLst/>
          </a:prstGeom>
        </p:spPr>
        <p:txBody>
          <a:bodyPr vert="horz" wrap="square" lIns="94664" tIns="47333" rIns="94664" bIns="47333" numCol="1" anchor="b" anchorCtr="0" compatLnSpc="1">
            <a:prstTxWarp prst="textNoShape">
              <a:avLst/>
            </a:prstTxWarp>
          </a:bodyPr>
          <a:lstStyle>
            <a:lvl1pPr algn="r">
              <a:defRPr sz="1200">
                <a:latin typeface="Calibri" charset="0"/>
              </a:defRPr>
            </a:lvl1pPr>
          </a:lstStyle>
          <a:p>
            <a:pPr>
              <a:defRPr/>
            </a:pPr>
            <a:fld id="{6DFC2BB4-0084-4C51-890A-9AE0EA23797A}" type="slidenum">
              <a:rPr lang="fi-FI"/>
              <a:pPr>
                <a:defRPr/>
              </a:pPr>
              <a:t>‹#›</a:t>
            </a:fld>
            <a:endParaRPr lang="fi-FI"/>
          </a:p>
        </p:txBody>
      </p:sp>
    </p:spTree>
    <p:extLst>
      <p:ext uri="{BB962C8B-B14F-4D97-AF65-F5344CB8AC3E}">
        <p14:creationId xmlns:p14="http://schemas.microsoft.com/office/powerpoint/2010/main" val="26237126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Georgia" pitchFamily="18" charset="0"/>
      </a:defRPr>
    </a:lvl1pPr>
    <a:lvl2pPr marL="4572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Georgia" pitchFamily="18"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a:t>
            </a:fld>
            <a:endParaRPr lang="fi-FI"/>
          </a:p>
        </p:txBody>
      </p:sp>
    </p:spTree>
    <p:extLst>
      <p:ext uri="{BB962C8B-B14F-4D97-AF65-F5344CB8AC3E}">
        <p14:creationId xmlns:p14="http://schemas.microsoft.com/office/powerpoint/2010/main" val="3251174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11</a:t>
            </a:fld>
            <a:endParaRPr lang="fi-FI"/>
          </a:p>
        </p:txBody>
      </p:sp>
    </p:spTree>
    <p:extLst>
      <p:ext uri="{BB962C8B-B14F-4D97-AF65-F5344CB8AC3E}">
        <p14:creationId xmlns:p14="http://schemas.microsoft.com/office/powerpoint/2010/main" val="82745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12</a:t>
            </a:fld>
            <a:endParaRPr lang="fi-FI"/>
          </a:p>
        </p:txBody>
      </p:sp>
    </p:spTree>
    <p:extLst>
      <p:ext uri="{BB962C8B-B14F-4D97-AF65-F5344CB8AC3E}">
        <p14:creationId xmlns:p14="http://schemas.microsoft.com/office/powerpoint/2010/main" val="393998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13</a:t>
            </a:fld>
            <a:endParaRPr lang="fi-FI"/>
          </a:p>
        </p:txBody>
      </p:sp>
    </p:spTree>
    <p:extLst>
      <p:ext uri="{BB962C8B-B14F-4D97-AF65-F5344CB8AC3E}">
        <p14:creationId xmlns:p14="http://schemas.microsoft.com/office/powerpoint/2010/main" val="45847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14</a:t>
            </a:fld>
            <a:endParaRPr lang="fi-FI"/>
          </a:p>
        </p:txBody>
      </p:sp>
    </p:spTree>
    <p:extLst>
      <p:ext uri="{BB962C8B-B14F-4D97-AF65-F5344CB8AC3E}">
        <p14:creationId xmlns:p14="http://schemas.microsoft.com/office/powerpoint/2010/main" val="375592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15</a:t>
            </a:fld>
            <a:endParaRPr lang="fi-FI"/>
          </a:p>
        </p:txBody>
      </p:sp>
    </p:spTree>
    <p:extLst>
      <p:ext uri="{BB962C8B-B14F-4D97-AF65-F5344CB8AC3E}">
        <p14:creationId xmlns:p14="http://schemas.microsoft.com/office/powerpoint/2010/main" val="10228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16</a:t>
            </a:fld>
            <a:endParaRPr lang="fi-FI"/>
          </a:p>
        </p:txBody>
      </p:sp>
    </p:spTree>
    <p:extLst>
      <p:ext uri="{BB962C8B-B14F-4D97-AF65-F5344CB8AC3E}">
        <p14:creationId xmlns:p14="http://schemas.microsoft.com/office/powerpoint/2010/main" val="372112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17</a:t>
            </a:fld>
            <a:endParaRPr lang="fi-FI"/>
          </a:p>
        </p:txBody>
      </p:sp>
    </p:spTree>
    <p:extLst>
      <p:ext uri="{BB962C8B-B14F-4D97-AF65-F5344CB8AC3E}">
        <p14:creationId xmlns:p14="http://schemas.microsoft.com/office/powerpoint/2010/main" val="12788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18</a:t>
            </a:fld>
            <a:endParaRPr lang="fi-FI"/>
          </a:p>
        </p:txBody>
      </p:sp>
    </p:spTree>
    <p:extLst>
      <p:ext uri="{BB962C8B-B14F-4D97-AF65-F5344CB8AC3E}">
        <p14:creationId xmlns:p14="http://schemas.microsoft.com/office/powerpoint/2010/main" val="2973479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19</a:t>
            </a:fld>
            <a:endParaRPr lang="fi-FI"/>
          </a:p>
        </p:txBody>
      </p:sp>
    </p:spTree>
    <p:extLst>
      <p:ext uri="{BB962C8B-B14F-4D97-AF65-F5344CB8AC3E}">
        <p14:creationId xmlns:p14="http://schemas.microsoft.com/office/powerpoint/2010/main" val="331776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20</a:t>
            </a:fld>
            <a:endParaRPr lang="fi-FI"/>
          </a:p>
        </p:txBody>
      </p:sp>
    </p:spTree>
    <p:extLst>
      <p:ext uri="{BB962C8B-B14F-4D97-AF65-F5344CB8AC3E}">
        <p14:creationId xmlns:p14="http://schemas.microsoft.com/office/powerpoint/2010/main" val="16956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3</a:t>
            </a:fld>
            <a:endParaRPr lang="fi-FI"/>
          </a:p>
        </p:txBody>
      </p:sp>
    </p:spTree>
    <p:extLst>
      <p:ext uri="{BB962C8B-B14F-4D97-AF65-F5344CB8AC3E}">
        <p14:creationId xmlns:p14="http://schemas.microsoft.com/office/powerpoint/2010/main" val="267504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21</a:t>
            </a:fld>
            <a:endParaRPr lang="fi-FI"/>
          </a:p>
        </p:txBody>
      </p:sp>
    </p:spTree>
    <p:extLst>
      <p:ext uri="{BB962C8B-B14F-4D97-AF65-F5344CB8AC3E}">
        <p14:creationId xmlns:p14="http://schemas.microsoft.com/office/powerpoint/2010/main" val="1023296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22</a:t>
            </a:fld>
            <a:endParaRPr lang="fi-FI"/>
          </a:p>
        </p:txBody>
      </p:sp>
    </p:spTree>
    <p:extLst>
      <p:ext uri="{BB962C8B-B14F-4D97-AF65-F5344CB8AC3E}">
        <p14:creationId xmlns:p14="http://schemas.microsoft.com/office/powerpoint/2010/main" val="2027730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23</a:t>
            </a:fld>
            <a:endParaRPr lang="fi-FI"/>
          </a:p>
        </p:txBody>
      </p:sp>
    </p:spTree>
    <p:extLst>
      <p:ext uri="{BB962C8B-B14F-4D97-AF65-F5344CB8AC3E}">
        <p14:creationId xmlns:p14="http://schemas.microsoft.com/office/powerpoint/2010/main" val="2199274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24</a:t>
            </a:fld>
            <a:endParaRPr lang="fi-FI"/>
          </a:p>
        </p:txBody>
      </p:sp>
    </p:spTree>
    <p:extLst>
      <p:ext uri="{BB962C8B-B14F-4D97-AF65-F5344CB8AC3E}">
        <p14:creationId xmlns:p14="http://schemas.microsoft.com/office/powerpoint/2010/main" val="3704956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25</a:t>
            </a:fld>
            <a:endParaRPr lang="fi-FI"/>
          </a:p>
        </p:txBody>
      </p:sp>
    </p:spTree>
    <p:extLst>
      <p:ext uri="{BB962C8B-B14F-4D97-AF65-F5344CB8AC3E}">
        <p14:creationId xmlns:p14="http://schemas.microsoft.com/office/powerpoint/2010/main" val="277743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4</a:t>
            </a:fld>
            <a:endParaRPr lang="fi-FI"/>
          </a:p>
        </p:txBody>
      </p:sp>
    </p:spTree>
    <p:extLst>
      <p:ext uri="{BB962C8B-B14F-4D97-AF65-F5344CB8AC3E}">
        <p14:creationId xmlns:p14="http://schemas.microsoft.com/office/powerpoint/2010/main" val="367130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5</a:t>
            </a:fld>
            <a:endParaRPr lang="fi-FI"/>
          </a:p>
        </p:txBody>
      </p:sp>
    </p:spTree>
    <p:extLst>
      <p:ext uri="{BB962C8B-B14F-4D97-AF65-F5344CB8AC3E}">
        <p14:creationId xmlns:p14="http://schemas.microsoft.com/office/powerpoint/2010/main" val="207623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6</a:t>
            </a:fld>
            <a:endParaRPr lang="fi-FI"/>
          </a:p>
        </p:txBody>
      </p:sp>
    </p:spTree>
    <p:extLst>
      <p:ext uri="{BB962C8B-B14F-4D97-AF65-F5344CB8AC3E}">
        <p14:creationId xmlns:p14="http://schemas.microsoft.com/office/powerpoint/2010/main" val="399916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7</a:t>
            </a:fld>
            <a:endParaRPr lang="fi-FI"/>
          </a:p>
        </p:txBody>
      </p:sp>
    </p:spTree>
    <p:extLst>
      <p:ext uri="{BB962C8B-B14F-4D97-AF65-F5344CB8AC3E}">
        <p14:creationId xmlns:p14="http://schemas.microsoft.com/office/powerpoint/2010/main" val="310988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8</a:t>
            </a:fld>
            <a:endParaRPr lang="fi-FI"/>
          </a:p>
        </p:txBody>
      </p:sp>
    </p:spTree>
    <p:extLst>
      <p:ext uri="{BB962C8B-B14F-4D97-AF65-F5344CB8AC3E}">
        <p14:creationId xmlns:p14="http://schemas.microsoft.com/office/powerpoint/2010/main" val="186264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9</a:t>
            </a:fld>
            <a:endParaRPr lang="fi-FI"/>
          </a:p>
        </p:txBody>
      </p:sp>
    </p:spTree>
    <p:extLst>
      <p:ext uri="{BB962C8B-B14F-4D97-AF65-F5344CB8AC3E}">
        <p14:creationId xmlns:p14="http://schemas.microsoft.com/office/powerpoint/2010/main" val="40041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EA70CDA-0864-4CD7-AA32-358B24EC2621}" type="slidenum">
              <a:rPr lang="fi-FI" smtClean="0"/>
              <a:t>10</a:t>
            </a:fld>
            <a:endParaRPr lang="fi-FI"/>
          </a:p>
        </p:txBody>
      </p:sp>
    </p:spTree>
    <p:extLst>
      <p:ext uri="{BB962C8B-B14F-4D97-AF65-F5344CB8AC3E}">
        <p14:creationId xmlns:p14="http://schemas.microsoft.com/office/powerpoint/2010/main" val="191191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43"/>
          </a:xfrm>
          <a:prstGeom prst="rect">
            <a:avLst/>
          </a:prstGeom>
        </p:spPr>
      </p:pic>
    </p:spTree>
    <p:extLst>
      <p:ext uri="{BB962C8B-B14F-4D97-AF65-F5344CB8AC3E}">
        <p14:creationId xmlns:p14="http://schemas.microsoft.com/office/powerpoint/2010/main" val="25137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06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000" b="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Päiväyksen paikkamerkki 3"/>
          <p:cNvSpPr>
            <a:spLocks noGrp="1"/>
          </p:cNvSpPr>
          <p:nvPr>
            <p:ph type="dt" sz="half" idx="10"/>
          </p:nvPr>
        </p:nvSpPr>
        <p:spPr/>
        <p:txBody>
          <a:bodyPr/>
          <a:lstStyle>
            <a:lvl1pPr>
              <a:defRPr/>
            </a:lvl1pPr>
          </a:lstStyle>
          <a:p>
            <a:pPr>
              <a:defRPr/>
            </a:pPr>
            <a:fld id="{D7C71F1D-282E-4A46-971E-D56BD9FE088D}" type="datetime1">
              <a:rPr lang="fi-FI" smtClean="0"/>
              <a:t>5.10.2022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698CECBB-3629-462F-8B84-F6DFA0D63B5E}" type="slidenum">
              <a:rPr lang="fi-FI" smtClean="0"/>
              <a:pPr>
                <a:defRPr/>
              </a:pPr>
              <a:t>‹#›</a:t>
            </a:fld>
            <a:endParaRPr lang="fi-FI"/>
          </a:p>
        </p:txBody>
      </p:sp>
    </p:spTree>
    <p:extLst>
      <p:ext uri="{BB962C8B-B14F-4D97-AF65-F5344CB8AC3E}">
        <p14:creationId xmlns:p14="http://schemas.microsoft.com/office/powerpoint/2010/main" val="225308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24714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lvl1pPr>
          </a:lstStyle>
          <a:p>
            <a:fld id="{6B35F696-4981-4AD6-B5A8-32B5984FE35A}" type="datetimeFigureOut">
              <a:rPr lang="fi-FI" smtClean="0"/>
              <a:t>5.10.2022</a:t>
            </a:fld>
            <a:endParaRPr lang="fi-FI"/>
          </a:p>
        </p:txBody>
      </p:sp>
      <p:sp>
        <p:nvSpPr>
          <p:cNvPr id="5" name="Alatunnisteen paikkamerkki 4"/>
          <p:cNvSpPr>
            <a:spLocks noGrp="1"/>
          </p:cNvSpPr>
          <p:nvPr>
            <p:ph type="ftr" sz="quarter" idx="11"/>
          </p:nvPr>
        </p:nvSpPr>
        <p:spPr/>
        <p:txBody>
          <a:bodyPr/>
          <a:lstStyle>
            <a:lvl1pPr>
              <a:defRPr/>
            </a:lvl1pPr>
          </a:lstStyle>
          <a:p>
            <a:endParaRPr lang="fi-FI"/>
          </a:p>
        </p:txBody>
      </p:sp>
      <p:sp>
        <p:nvSpPr>
          <p:cNvPr id="6" name="Dian numeron paikkamerkki 5"/>
          <p:cNvSpPr>
            <a:spLocks noGrp="1"/>
          </p:cNvSpPr>
          <p:nvPr>
            <p:ph type="sldNum" sz="quarter" idx="12"/>
          </p:nvPr>
        </p:nvSpPr>
        <p:spPr/>
        <p:txBody>
          <a:bodyPr/>
          <a:lstStyle>
            <a:lvl1pPr>
              <a:defRPr/>
            </a:lvl1pPr>
          </a:lstStyle>
          <a:p>
            <a:fld id="{79A7B4AE-D00F-4ECC-A601-4B8C55CDAC80}" type="slidenum">
              <a:rPr lang="fi-FI" smtClean="0"/>
              <a:t>‹#›</a:t>
            </a:fld>
            <a:endParaRPr lang="fi-FI"/>
          </a:p>
        </p:txBody>
      </p:sp>
    </p:spTree>
    <p:extLst>
      <p:ext uri="{BB962C8B-B14F-4D97-AF65-F5344CB8AC3E}">
        <p14:creationId xmlns:p14="http://schemas.microsoft.com/office/powerpoint/2010/main" val="248476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324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47331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17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981744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25863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1010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269806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userDrawn="1"/>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userDrawn="1"/>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1958838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1266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userDrawn="1"/>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483743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64150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userDrawn="1"/>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userDrawn="1"/>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178463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35869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7" name="Kuva 6">
            <a:extLst>
              <a:ext uri="{FF2B5EF4-FFF2-40B4-BE49-F238E27FC236}">
                <a16:creationId xmlns:a16="http://schemas.microsoft.com/office/drawing/2014/main" id="{7C5C580F-7559-448F-A159-E2E96A9A6FBF}"/>
              </a:ext>
            </a:extLst>
          </p:cNvPr>
          <p:cNvPicPr>
            <a:picLocks noChangeAspect="1"/>
          </p:cNvPicPr>
          <p:nvPr/>
        </p:nvPicPr>
        <p:blipFill>
          <a:blip r:embed="rId3"/>
          <a:stretch>
            <a:fillRect/>
          </a:stretch>
        </p:blipFill>
        <p:spPr>
          <a:xfrm>
            <a:off x="0" y="-1016"/>
            <a:ext cx="12192000" cy="6860032"/>
          </a:xfrm>
          <a:prstGeom prst="rect">
            <a:avLst/>
          </a:prstGeom>
        </p:spPr>
      </p:pic>
      <p:pic>
        <p:nvPicPr>
          <p:cNvPr id="9" name="Kuva 8">
            <a:extLst>
              <a:ext uri="{FF2B5EF4-FFF2-40B4-BE49-F238E27FC236}">
                <a16:creationId xmlns:a16="http://schemas.microsoft.com/office/drawing/2014/main" id="{4B4B2680-8402-41D1-8D70-FD7DC7E46F53}"/>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498206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710623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6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9C675C4B-3A92-4312-B9B5-15A973BF2FF0}"/>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14FAB11B-A8A5-4585-8F48-F0C5D1CB15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236934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49727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820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5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F2ADEA69-F051-4007-B697-02918E716AAC}"/>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74D8A26-53A0-413B-B4BB-9FFC781CA082}"/>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92116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8244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4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5" name="Kuva 4">
            <a:extLst>
              <a:ext uri="{FF2B5EF4-FFF2-40B4-BE49-F238E27FC236}">
                <a16:creationId xmlns:a16="http://schemas.microsoft.com/office/drawing/2014/main" id="{A664DB76-F884-4324-8512-017A4A4589AA}"/>
              </a:ext>
            </a:extLst>
          </p:cNvPr>
          <p:cNvPicPr>
            <a:picLocks noChangeAspect="1"/>
          </p:cNvPicPr>
          <p:nvPr/>
        </p:nvPicPr>
        <p:blipFill>
          <a:blip r:embed="rId3"/>
          <a:stretch>
            <a:fillRect/>
          </a:stretch>
        </p:blipFill>
        <p:spPr>
          <a:xfrm>
            <a:off x="0" y="-1016"/>
            <a:ext cx="12192000" cy="6860032"/>
          </a:xfrm>
          <a:prstGeom prst="rect">
            <a:avLst/>
          </a:prstGeom>
        </p:spPr>
      </p:pic>
      <p:pic>
        <p:nvPicPr>
          <p:cNvPr id="6" name="Kuva 5">
            <a:extLst>
              <a:ext uri="{FF2B5EF4-FFF2-40B4-BE49-F238E27FC236}">
                <a16:creationId xmlns:a16="http://schemas.microsoft.com/office/drawing/2014/main" id="{85D9018B-1652-4C26-A9C0-6ACAC41B1DC6}"/>
              </a:ext>
            </a:extLst>
          </p:cNvPr>
          <p:cNvPicPr>
            <a:picLocks noChangeAspect="1"/>
          </p:cNvPicPr>
          <p:nvPr/>
        </p:nvPicPr>
        <p:blipFill>
          <a:blip r:embed="rId4"/>
          <a:stretch>
            <a:fillRect/>
          </a:stretch>
        </p:blipFill>
        <p:spPr>
          <a:xfrm>
            <a:off x="10653193" y="290984"/>
            <a:ext cx="1086002" cy="323895"/>
          </a:xfrm>
          <a:prstGeom prst="rect">
            <a:avLst/>
          </a:prstGeom>
        </p:spPr>
      </p:pic>
    </p:spTree>
    <p:extLst>
      <p:ext uri="{BB962C8B-B14F-4D97-AF65-F5344CB8AC3E}">
        <p14:creationId xmlns:p14="http://schemas.microsoft.com/office/powerpoint/2010/main" val="2648574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594674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3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AE8657A2-35E9-4BA6-8B0E-58FA52F9F945}"/>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92ECC357-F9AE-47ED-B9A3-BB84C82F36AD}"/>
              </a:ext>
            </a:extLst>
          </p:cNvPr>
          <p:cNvPicPr>
            <a:picLocks noChangeAspect="1"/>
          </p:cNvPicPr>
          <p:nvPr/>
        </p:nvPicPr>
        <p:blipFill>
          <a:blip r:embed="rId4"/>
          <a:stretch>
            <a:fillRect/>
          </a:stretch>
        </p:blipFill>
        <p:spPr>
          <a:xfrm>
            <a:off x="10653193" y="342070"/>
            <a:ext cx="1086002" cy="323895"/>
          </a:xfrm>
          <a:prstGeom prst="rect">
            <a:avLst/>
          </a:prstGeom>
        </p:spPr>
      </p:pic>
    </p:spTree>
    <p:extLst>
      <p:ext uri="{BB962C8B-B14F-4D97-AF65-F5344CB8AC3E}">
        <p14:creationId xmlns:p14="http://schemas.microsoft.com/office/powerpoint/2010/main" val="399659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814621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_Osan ylätunniste">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4B45BE5-B53B-439C-B4E6-B5034D0D03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70368" y="6233921"/>
            <a:ext cx="1080120" cy="326123"/>
          </a:xfrm>
          <a:prstGeom prst="rect">
            <a:avLst/>
          </a:prstGeom>
        </p:spPr>
      </p:pic>
      <p:pic>
        <p:nvPicPr>
          <p:cNvPr id="3" name="Kuva 2">
            <a:extLst>
              <a:ext uri="{FF2B5EF4-FFF2-40B4-BE49-F238E27FC236}">
                <a16:creationId xmlns:a16="http://schemas.microsoft.com/office/drawing/2014/main" id="{89A0DD77-80F6-4E09-9922-EFBE0F793EE9}"/>
              </a:ext>
            </a:extLst>
          </p:cNvPr>
          <p:cNvPicPr>
            <a:picLocks noChangeAspect="1"/>
          </p:cNvPicPr>
          <p:nvPr/>
        </p:nvPicPr>
        <p:blipFill>
          <a:blip r:embed="rId3"/>
          <a:stretch>
            <a:fillRect/>
          </a:stretch>
        </p:blipFill>
        <p:spPr>
          <a:xfrm>
            <a:off x="1806" y="0"/>
            <a:ext cx="12190194" cy="6859016"/>
          </a:xfrm>
          <a:prstGeom prst="rect">
            <a:avLst/>
          </a:prstGeom>
        </p:spPr>
      </p:pic>
      <p:pic>
        <p:nvPicPr>
          <p:cNvPr id="6" name="Kuva 5">
            <a:extLst>
              <a:ext uri="{FF2B5EF4-FFF2-40B4-BE49-F238E27FC236}">
                <a16:creationId xmlns:a16="http://schemas.microsoft.com/office/drawing/2014/main" id="{CEFD7B09-EF4E-4D82-BC17-BB56E7CCBFED}"/>
              </a:ext>
            </a:extLst>
          </p:cNvPr>
          <p:cNvPicPr>
            <a:picLocks noChangeAspect="1"/>
          </p:cNvPicPr>
          <p:nvPr/>
        </p:nvPicPr>
        <p:blipFill>
          <a:blip r:embed="rId4"/>
          <a:stretch>
            <a:fillRect/>
          </a:stretch>
        </p:blipFill>
        <p:spPr>
          <a:xfrm>
            <a:off x="10653193" y="6282868"/>
            <a:ext cx="1086002" cy="323895"/>
          </a:xfrm>
          <a:prstGeom prst="rect">
            <a:avLst/>
          </a:prstGeom>
        </p:spPr>
      </p:pic>
    </p:spTree>
    <p:extLst>
      <p:ext uri="{BB962C8B-B14F-4D97-AF65-F5344CB8AC3E}">
        <p14:creationId xmlns:p14="http://schemas.microsoft.com/office/powerpoint/2010/main" val="3077447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41840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7061200" y="3113834"/>
            <a:ext cx="4938882"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83136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dirty="0"/>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09600"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09600" y="5972592"/>
            <a:ext cx="3232484" cy="523220"/>
          </a:xfrm>
          <a:prstGeom prst="rect">
            <a:avLst/>
          </a:prstGeom>
          <a:noFill/>
        </p:spPr>
        <p:txBody>
          <a:bodyPr wrap="square" rtlCol="0">
            <a:spAutoFit/>
          </a:bodyPr>
          <a:lstStyle/>
          <a:p>
            <a:r>
              <a:rPr lang="fi-FI" sz="1400" dirty="0" err="1">
                <a:solidFill>
                  <a:schemeClr val="tx1"/>
                </a:solidFill>
              </a:rPr>
              <a:t>etunimi.sukunimi</a:t>
            </a:r>
            <a:r>
              <a:rPr lang="fi-FI" sz="1400" dirty="0">
                <a:solidFill>
                  <a:schemeClr val="tx1"/>
                </a:solidFill>
              </a:rPr>
              <a:t>(at)kuopio.fi</a:t>
            </a:r>
          </a:p>
          <a:p>
            <a:r>
              <a:rPr lang="fi-FI" sz="1400" dirty="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0375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9343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mn-lt"/>
                <a:ea typeface="ＭＳ Ｐゴシック" charset="-128"/>
                <a:cs typeface="Arial" pitchFamily="34" charset="0"/>
              </a:defRPr>
            </a:lvl1pPr>
            <a:lvl2pPr>
              <a:defRPr sz="1800">
                <a:latin typeface="+mn-lt"/>
              </a:defRPr>
            </a:lvl2pPr>
            <a:lvl3pPr>
              <a:defRPr sz="18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6167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endParaRPr lang="fi-FI" dirty="0"/>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yksen paikkamerkki 3"/>
          <p:cNvSpPr>
            <a:spLocks noGrp="1"/>
          </p:cNvSpPr>
          <p:nvPr>
            <p:ph type="dt" sz="half" idx="10"/>
          </p:nvPr>
        </p:nvSpPr>
        <p:spPr/>
        <p:txBody>
          <a:bodyPr/>
          <a:lstStyle>
            <a:lvl1pPr>
              <a:defRPr/>
            </a:lvl1pPr>
          </a:lstStyle>
          <a:p>
            <a:pPr>
              <a:defRPr/>
            </a:pPr>
            <a:fld id="{7C9231B9-6505-4446-932D-CF347DCD4BCF}" type="datetime1">
              <a:rPr lang="fi-FI" smtClean="0"/>
              <a:t>5.10.2022</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8C1D3B5D-ED60-49BD-8C6E-B633E6E5FC5D}" type="slidenum">
              <a:rPr lang="fi-FI" smtClean="0"/>
              <a:pPr>
                <a:defRPr/>
              </a:pPr>
              <a:t>‹#›</a:t>
            </a:fld>
            <a:endParaRPr lang="fi-FI"/>
          </a:p>
        </p:txBody>
      </p:sp>
    </p:spTree>
    <p:extLst>
      <p:ext uri="{BB962C8B-B14F-4D97-AF65-F5344CB8AC3E}">
        <p14:creationId xmlns:p14="http://schemas.microsoft.com/office/powerpoint/2010/main" val="22751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8D2437B3-3B0F-4F4F-A31C-170FEBA0D899}" type="datetime1">
              <a:rPr lang="fi-FI" smtClean="0"/>
              <a:t>5.10.2022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3D582287-382E-4B28-8FF3-E80DF884F48E}" type="slidenum">
              <a:rPr lang="fi-FI" smtClean="0"/>
              <a:pPr>
                <a:defRPr/>
              </a:pPr>
              <a:t>‹#›</a:t>
            </a:fld>
            <a:endParaRPr lang="fi-FI"/>
          </a:p>
        </p:txBody>
      </p:sp>
    </p:spTree>
    <p:extLst>
      <p:ext uri="{BB962C8B-B14F-4D97-AF65-F5344CB8AC3E}">
        <p14:creationId xmlns:p14="http://schemas.microsoft.com/office/powerpoint/2010/main" val="94137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5"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6"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5"/>
          <a:stretch>
            <a:fillRect/>
          </a:stretch>
        </p:blipFill>
        <p:spPr>
          <a:xfrm>
            <a:off x="10620734" y="6352140"/>
            <a:ext cx="1009791" cy="333422"/>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711" r:id="rId2"/>
    <p:sldLayoutId id="2147483728" r:id="rId3"/>
    <p:sldLayoutId id="2147483688" r:id="rId4"/>
    <p:sldLayoutId id="2147483761" r:id="rId5"/>
    <p:sldLayoutId id="2147483713" r:id="rId6"/>
    <p:sldLayoutId id="2147483712" r:id="rId7"/>
    <p:sldLayoutId id="2147483689" r:id="rId8"/>
    <p:sldLayoutId id="2147483690" r:id="rId9"/>
    <p:sldLayoutId id="2147483691" r:id="rId10"/>
    <p:sldLayoutId id="2147483692" r:id="rId11"/>
    <p:sldLayoutId id="2147483693" r:id="rId12"/>
    <p:sldLayoutId id="2147483795" r:id="rId13"/>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603702473"/>
      </p:ext>
    </p:extLst>
  </p:cSld>
  <p:clrMap bg1="lt1" tx1="dk1" bg2="lt2" tx2="dk2" accent1="accent1" accent2="accent2" accent3="accent3" accent4="accent4" accent5="accent5" accent6="accent6" hlink="hlink" folHlink="folHlink"/>
  <p:sldLayoutIdLst>
    <p:sldLayoutId id="2147483784" r:id="rId1"/>
    <p:sldLayoutId id="214748378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645016187"/>
      </p:ext>
    </p:extLst>
  </p:cSld>
  <p:clrMap bg1="lt1" tx1="dk1" bg2="lt2" tx2="dk2" accent1="accent1" accent2="accent2" accent3="accent3" accent4="accent4" accent5="accent5" accent6="accent6" hlink="hlink" folHlink="folHlink"/>
  <p:sldLayoutIdLst>
    <p:sldLayoutId id="2147483787" r:id="rId1"/>
    <p:sldLayoutId id="214748378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4285671413"/>
      </p:ext>
    </p:extLst>
  </p:cSld>
  <p:clrMap bg1="lt1" tx1="dk1" bg2="lt2" tx2="dk2" accent1="accent1" accent2="accent2" accent3="accent3" accent4="accent4" accent5="accent5" accent6="accent6" hlink="hlink" folHlink="folHlink"/>
  <p:sldLayoutIdLst>
    <p:sldLayoutId id="2147483790" r:id="rId1"/>
    <p:sldLayoutId id="2147483791"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995883544"/>
      </p:ext>
    </p:extLst>
  </p:cSld>
  <p:clrMap bg1="lt1" tx1="dk1" bg2="lt2" tx2="dk2" accent1="accent1" accent2="accent2" accent3="accent3" accent4="accent4" accent5="accent5" accent6="accent6" hlink="hlink" folHlink="folHlink"/>
  <p:sldLayoutIdLst>
    <p:sldLayoutId id="2147483793" r:id="rId1"/>
    <p:sldLayoutId id="2147483794"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742804615"/>
      </p:ext>
    </p:extLst>
  </p:cSld>
  <p:clrMap bg1="lt1" tx1="dk1" bg2="lt2" tx2="dk2" accent1="accent1" accent2="accent2" accent3="accent3" accent4="accent4" accent5="accent5" accent6="accent6" hlink="hlink" folHlink="folHlink"/>
  <p:sldLayoutIdLst>
    <p:sldLayoutId id="2147483719" r:id="rId1"/>
    <p:sldLayoutId id="2147483730"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199546347"/>
      </p:ext>
    </p:extLst>
  </p:cSld>
  <p:clrMap bg1="lt1" tx1="dk1" bg2="lt2" tx2="dk2" accent1="accent1" accent2="accent2" accent3="accent3" accent4="accent4" accent5="accent5" accent6="accent6" hlink="hlink" folHlink="folHlink"/>
  <p:sldLayoutIdLst>
    <p:sldLayoutId id="2147483760" r:id="rId1"/>
    <p:sldLayoutId id="2147483755"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226059744"/>
      </p:ext>
    </p:extLst>
  </p:cSld>
  <p:clrMap bg1="lt1" tx1="dk1" bg2="lt2" tx2="dk2" accent1="accent1" accent2="accent2" accent3="accent3" accent4="accent4" accent5="accent5" accent6="accent6" hlink="hlink" folHlink="folHlink"/>
  <p:sldLayoutIdLst>
    <p:sldLayoutId id="2147483752" r:id="rId1"/>
    <p:sldLayoutId id="2147483748"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105614437"/>
      </p:ext>
    </p:extLst>
  </p:cSld>
  <p:clrMap bg1="lt1" tx1="dk1" bg2="lt2" tx2="dk2" accent1="accent1" accent2="accent2" accent3="accent3" accent4="accent4" accent5="accent5" accent6="accent6" hlink="hlink" folHlink="folHlink"/>
  <p:sldLayoutIdLst>
    <p:sldLayoutId id="2147483745" r:id="rId1"/>
    <p:sldLayoutId id="214748374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078883253"/>
      </p:ext>
    </p:extLst>
  </p:cSld>
  <p:clrMap bg1="lt1" tx1="dk1" bg2="lt2" tx2="dk2" accent1="accent1" accent2="accent2" accent3="accent3" accent4="accent4" accent5="accent5" accent6="accent6" hlink="hlink" folHlink="folHlink"/>
  <p:sldLayoutIdLst>
    <p:sldLayoutId id="2147483739" r:id="rId1"/>
    <p:sldLayoutId id="2147483737"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3315183653"/>
      </p:ext>
    </p:extLst>
  </p:cSld>
  <p:clrMap bg1="lt1" tx1="dk1" bg2="lt2" tx2="dk2" accent1="accent1" accent2="accent2" accent3="accent3" accent4="accent4" accent5="accent5" accent6="accent6" hlink="hlink" folHlink="folHlink"/>
  <p:sldLayoutIdLst>
    <p:sldLayoutId id="2147483734" r:id="rId1"/>
    <p:sldLayoutId id="2147483733"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22"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23"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24"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1715636379"/>
      </p:ext>
    </p:extLst>
  </p:cSld>
  <p:clrMap bg1="lt1" tx1="dk1" bg2="lt2" tx2="dk2" accent1="accent1" accent2="accent2" accent3="accent3" accent4="accent4" accent5="accent5" accent6="accent6" hlink="hlink" folHlink="folHlink"/>
  <p:sldLayoutIdLst>
    <p:sldLayoutId id="2147483778" r:id="rId1"/>
    <p:sldLayoutId id="2147483779"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18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16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a:t>Muokkaa perustyylejä </a:t>
            </a:r>
            <a:r>
              <a:rPr lang="fi-FI" dirty="0" err="1"/>
              <a:t>osoitt</a:t>
            </a:r>
            <a:r>
              <a:rPr lang="fi-FI" dirty="0"/>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4" name="Suora yhdysviiva 13">
            <a:extLst>
              <a:ext uri="{FF2B5EF4-FFF2-40B4-BE49-F238E27FC236}">
                <a16:creationId xmlns:a16="http://schemas.microsoft.com/office/drawing/2014/main" id="{0F5E1493-2B27-4C38-A071-9809BDEFD18C}"/>
              </a:ext>
            </a:extLst>
          </p:cNvPr>
          <p:cNvCxnSpPr/>
          <p:nvPr/>
        </p:nvCxnSpPr>
        <p:spPr>
          <a:xfrm>
            <a:off x="0" y="626388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02B0AF4F-1BFF-4F31-8D15-802EB5B22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0734" y="6387325"/>
            <a:ext cx="1008112" cy="334151"/>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fld id="{BBFC7D50-1F31-49CD-8385-98543CA8F635}" type="datetime1">
              <a:rPr lang="fi-FI" smtClean="0"/>
              <a:pPr>
                <a:defRPr/>
              </a:pPr>
              <a:t>5.10.2022</a:t>
            </a:fld>
            <a:endParaRPr lang="fi-FI" dirty="0"/>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i-FI" dirty="0"/>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dirty="0"/>
          </a:p>
        </p:txBody>
      </p:sp>
    </p:spTree>
    <p:extLst>
      <p:ext uri="{BB962C8B-B14F-4D97-AF65-F5344CB8AC3E}">
        <p14:creationId xmlns:p14="http://schemas.microsoft.com/office/powerpoint/2010/main" val="2282401320"/>
      </p:ext>
    </p:extLst>
  </p:cSld>
  <p:clrMap bg1="lt1" tx1="dk1" bg2="lt2" tx2="dk2" accent1="accent1" accent2="accent2" accent3="accent3" accent4="accent4" accent5="accent5" accent6="accent6" hlink="hlink" folHlink="folHlink"/>
  <p:sldLayoutIdLst>
    <p:sldLayoutId id="2147483781" r:id="rId1"/>
    <p:sldLayoutId id="2147483782" r:id="rId2"/>
  </p:sldLayoutIdLst>
  <p:hf sldNum="0" hdr="0" dt="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07868" y="649039"/>
            <a:ext cx="10363200" cy="1470025"/>
          </a:xfrm>
        </p:spPr>
        <p:txBody>
          <a:bodyPr/>
          <a:lstStyle/>
          <a:p>
            <a:pPr algn="ctr"/>
            <a:r>
              <a:rPr lang="fi-FI" b="1" dirty="0"/>
              <a:t>2023 talousarvioesitys</a:t>
            </a:r>
            <a:br>
              <a:rPr lang="fi-FI" b="1" dirty="0"/>
            </a:br>
            <a:br>
              <a:rPr lang="fi-FI" b="1" dirty="0"/>
            </a:br>
            <a:endParaRPr lang="fi-FI" b="1" dirty="0"/>
          </a:p>
        </p:txBody>
      </p:sp>
      <p:sp>
        <p:nvSpPr>
          <p:cNvPr id="3" name="Alaotsikko 2"/>
          <p:cNvSpPr>
            <a:spLocks noGrp="1"/>
          </p:cNvSpPr>
          <p:nvPr>
            <p:ph type="subTitle" idx="1"/>
          </p:nvPr>
        </p:nvSpPr>
        <p:spPr>
          <a:xfrm>
            <a:off x="1563772" y="1982828"/>
            <a:ext cx="8534400" cy="1752600"/>
          </a:xfrm>
        </p:spPr>
        <p:txBody>
          <a:bodyPr/>
          <a:lstStyle/>
          <a:p>
            <a:r>
              <a:rPr lang="fi-FI" sz="3200" b="1" dirty="0"/>
              <a:t>Kasvun ja oppimisen palvelualue</a:t>
            </a:r>
          </a:p>
          <a:p>
            <a:endParaRPr lang="fi-FI" sz="3200" b="1" dirty="0"/>
          </a:p>
          <a:p>
            <a:endParaRPr lang="fi-FI" b="1" dirty="0"/>
          </a:p>
          <a:p>
            <a:endParaRPr lang="fi-FI" b="1" dirty="0"/>
          </a:p>
          <a:p>
            <a:r>
              <a:rPr lang="fi-FI" b="1" dirty="0"/>
              <a:t>Lautakunnan talousarvio esityksen 6.92022 vaikutustenarviointi</a:t>
            </a:r>
          </a:p>
        </p:txBody>
      </p:sp>
    </p:spTree>
    <p:extLst>
      <p:ext uri="{BB962C8B-B14F-4D97-AF65-F5344CB8AC3E}">
        <p14:creationId xmlns:p14="http://schemas.microsoft.com/office/powerpoint/2010/main" val="3649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731687179"/>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Kotikuntakorvaustulojen ja –menojen muutos vuodelle 2023</a:t>
                      </a:r>
                    </a:p>
                  </a:txBody>
                  <a:tcPr>
                    <a:solidFill>
                      <a:schemeClr val="bg2">
                        <a:lumMod val="95000"/>
                      </a:schemeClr>
                    </a:solidFill>
                  </a:tcPr>
                </a:tc>
                <a:tc>
                  <a:txBody>
                    <a:bodyPr/>
                    <a:lstStyle/>
                    <a:p>
                      <a:pPr algn="r"/>
                      <a:r>
                        <a:rPr lang="fi-FI" sz="1600" b="1" dirty="0"/>
                        <a:t>490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200329"/>
          </a:xfrm>
          <a:prstGeom prst="rect">
            <a:avLst/>
          </a:prstGeom>
          <a:noFill/>
        </p:spPr>
        <p:txBody>
          <a:bodyPr wrap="square" lIns="91440" tIns="45720" rIns="91440" bIns="45720" rtlCol="0" anchor="t">
            <a:spAutoFit/>
          </a:bodyPr>
          <a:lstStyle/>
          <a:p>
            <a:r>
              <a:rPr lang="fi-FI" sz="1400" b="0" i="0" u="none" strike="noStrike" dirty="0">
                <a:solidFill>
                  <a:srgbClr val="000000"/>
                </a:solidFill>
                <a:effectLst/>
                <a:latin typeface="+mj-lt"/>
              </a:rPr>
              <a:t>Kotikuntakorvaustulojen ja -menojen muutos vuodelle 2023 (vm:n tieto ja kuntien laskutus)</a:t>
            </a:r>
            <a:r>
              <a:rPr lang="fi-FI" sz="1400" dirty="0">
                <a:latin typeface="+mj-lt"/>
              </a:rPr>
              <a:t> </a:t>
            </a:r>
          </a:p>
          <a:p>
            <a:endParaRPr lang="fi-FI" sz="1400" dirty="0">
              <a:latin typeface="+mj-lt"/>
              <a:cs typeface="Arial"/>
            </a:endParaRPr>
          </a:p>
          <a:p>
            <a:r>
              <a:rPr lang="fi-FI" sz="1400" dirty="0">
                <a:latin typeface="+mj-lt"/>
                <a:ea typeface="ＭＳ Ｐゴシック"/>
                <a:cs typeface="Arial"/>
              </a:rPr>
              <a:t>Muutos tulee joka tapauksessa ilmoitetusti, emmekä pysty siihen millään tavoin vaikuttamaan. Mikäli tästä leikataan, resurssi joudutaan vähentämään toiminnasta (opetus).</a:t>
            </a:r>
            <a:endParaRPr lang="fi-FI" sz="1400" dirty="0">
              <a:latin typeface="+mj-lt"/>
              <a:cs typeface="Arial"/>
            </a:endParaRPr>
          </a:p>
          <a:p>
            <a:endParaRPr lang="fi-FI" sz="1600" dirty="0">
              <a:latin typeface="+mn-lt"/>
            </a:endParaRPr>
          </a:p>
        </p:txBody>
      </p:sp>
    </p:spTree>
    <p:extLst>
      <p:ext uri="{BB962C8B-B14F-4D97-AF65-F5344CB8AC3E}">
        <p14:creationId xmlns:p14="http://schemas.microsoft.com/office/powerpoint/2010/main" val="428238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917600668"/>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Oppilasmäärän kasvu kasvavilla asuinalueilla</a:t>
                      </a:r>
                      <a:endParaRPr lang="fi-FI" sz="1200" b="1" dirty="0"/>
                    </a:p>
                  </a:txBody>
                  <a:tcPr>
                    <a:solidFill>
                      <a:schemeClr val="bg2">
                        <a:lumMod val="95000"/>
                      </a:schemeClr>
                    </a:solidFill>
                  </a:tcPr>
                </a:tc>
                <a:tc>
                  <a:txBody>
                    <a:bodyPr/>
                    <a:lstStyle/>
                    <a:p>
                      <a:pPr algn="r"/>
                      <a:r>
                        <a:rPr lang="fi-FI" sz="1600" b="1" dirty="0"/>
                        <a:t>495</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2246769"/>
          </a:xfrm>
          <a:prstGeom prst="rect">
            <a:avLst/>
          </a:prstGeom>
          <a:noFill/>
        </p:spPr>
        <p:txBody>
          <a:bodyPr wrap="square" lIns="91440" tIns="45720" rIns="91440" bIns="45720" rtlCol="0" anchor="t">
            <a:spAutoFit/>
          </a:bodyPr>
          <a:lstStyle/>
          <a:p>
            <a:r>
              <a:rPr lang="fi-FI" sz="1400" dirty="0">
                <a:latin typeface="+mn-lt"/>
              </a:rPr>
              <a:t>Joudutaan perustamaan enemmän kasvaville alueille luokkia kuin taantuvilta alueilta vähenee. Kokonaisoppilasmäärä laskee ehkä hieman, mutta kasvavilla alueilla oppilasmäärä kasvaa 1.8.2023 lukien n. 70 oppilaalla. Huomioidaan myös 1.8.2022 ko. alueiden oppilasmäärän kasvu kevätlukukauden (7 kk:n) osalta.</a:t>
            </a:r>
          </a:p>
          <a:p>
            <a:r>
              <a:rPr lang="fi-FI" sz="1400" b="0" i="0" u="none" strike="noStrike" noProof="0" dirty="0">
                <a:latin typeface="+mn-lt"/>
              </a:rPr>
              <a:t>Kasvavilla alueilla koulujen koot kasvavat ja tarvitaan enemmän hallintoresurssia (koulusihteeri)</a:t>
            </a:r>
            <a:endParaRPr lang="fi-FI" sz="1400" dirty="0">
              <a:latin typeface="+mn-lt"/>
            </a:endParaRPr>
          </a:p>
          <a:p>
            <a:endParaRPr lang="fi-FI" sz="1400" dirty="0">
              <a:latin typeface="+mn-lt"/>
            </a:endParaRPr>
          </a:p>
          <a:p>
            <a:r>
              <a:rPr lang="fi-FI" sz="1400" dirty="0">
                <a:latin typeface="+mn-lt"/>
                <a:ea typeface="ＭＳ Ｐゴシック"/>
              </a:rPr>
              <a:t>Eteläiselle ja keskiselle kaupunkialueelle joudutaan perustamaan uusia opetusryhmiä ensi lukuvuonna. Koulut saavat tähän rahoituksen mutta koska oppilasmäärä vähenee epätasaisesti maaseutualueella, kyseisiä kouluja joudutaan resursoimaan suhteessa enemmän oppilasmäärän jatkuvasti pienentyessä. Rajalan ja Länsi-Puijon koulujen koulusihteerin tehtävät tulee jakaa uudella tavoin, samoin kuin </a:t>
            </a:r>
            <a:r>
              <a:rPr lang="fi-FI" sz="1400" dirty="0" err="1">
                <a:latin typeface="+mn-lt"/>
                <a:ea typeface="ＭＳ Ｐゴシック"/>
              </a:rPr>
              <a:t>Hiltulanlahden</a:t>
            </a:r>
            <a:r>
              <a:rPr lang="fi-FI" sz="1400" dirty="0">
                <a:latin typeface="+mn-lt"/>
                <a:ea typeface="ＭＳ Ｐゴシック"/>
              </a:rPr>
              <a:t> koulu tarvitsee kokoaikaisen koulusihteerin</a:t>
            </a:r>
            <a:endParaRPr lang="fi-FI" sz="1400" dirty="0">
              <a:latin typeface="+mn-lt"/>
            </a:endParaRPr>
          </a:p>
        </p:txBody>
      </p:sp>
    </p:spTree>
    <p:extLst>
      <p:ext uri="{BB962C8B-B14F-4D97-AF65-F5344CB8AC3E}">
        <p14:creationId xmlns:p14="http://schemas.microsoft.com/office/powerpoint/2010/main" val="377871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945918040"/>
              </p:ext>
            </p:extLst>
          </p:nvPr>
        </p:nvGraphicFramePr>
        <p:xfrm>
          <a:off x="524256" y="1005765"/>
          <a:ext cx="10728960" cy="1024599"/>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Perusopetuksen ns. oman opetusryhmien pienentämisavustuksen kasvattaminen</a:t>
                      </a:r>
                    </a:p>
                  </a:txBody>
                  <a:tcPr>
                    <a:solidFill>
                      <a:schemeClr val="bg2">
                        <a:lumMod val="95000"/>
                      </a:schemeClr>
                    </a:solidFill>
                  </a:tcPr>
                </a:tc>
                <a:tc>
                  <a:txBody>
                    <a:bodyPr/>
                    <a:lstStyle/>
                    <a:p>
                      <a:pPr algn="r"/>
                      <a:r>
                        <a:rPr lang="fi-FI" sz="1600" b="1" dirty="0"/>
                        <a:t>500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3816429"/>
          </a:xfrm>
          <a:prstGeom prst="rect">
            <a:avLst/>
          </a:prstGeom>
          <a:noFill/>
        </p:spPr>
        <p:txBody>
          <a:bodyPr wrap="square" lIns="91440" tIns="45720" rIns="91440" bIns="45720" rtlCol="0" anchor="t">
            <a:spAutoFit/>
          </a:bodyPr>
          <a:lstStyle/>
          <a:p>
            <a:pPr lvl="0">
              <a:buNone/>
            </a:pPr>
            <a:r>
              <a:rPr lang="fi-FI" sz="1400" dirty="0">
                <a:latin typeface="+mn-lt"/>
              </a:rPr>
              <a:t>Oman opetusryhmien pienentämisavustuksen kasvattaminen (Tasa-arvohankkeen avustus pieneni 0,4 milj. euroa)</a:t>
            </a:r>
          </a:p>
          <a:p>
            <a:endParaRPr lang="fi-FI" sz="1400" dirty="0">
              <a:latin typeface="+mn-lt"/>
            </a:endParaRPr>
          </a:p>
          <a:p>
            <a:r>
              <a:rPr lang="fi-FI" sz="1400" dirty="0">
                <a:latin typeface="+mn-lt"/>
                <a:ea typeface="ＭＳ Ｐゴシック"/>
              </a:rPr>
              <a:t>Tasa-arvorahoitus on toiminut niin sanottuna positiivisen diskriminaation (PD) rahoituksena kouluille, joiden oppilasalueiden taustamuuttujat (aikuisväestön koulutustaso, aikuisväestön työttömyysaste ja muu kuin äidinkieli kuin suomi tai ruotsi) ennakoivat suurempaa mahdollisuutta huono-osaisuudelle. Rahoituksella on voitu pienentää luokkakokoja, lisätä jakotunteja, palkata erityisopettajia, palkata resurssiopettajia tai palkata koulunkäynninohjaajia. Hankerahan pieneneminen heikentää rahoitukseen oikeuttavien koulujen mahdollisuutta varhaiseen tukeen heti tuen tarpeen ilmetessä. </a:t>
            </a:r>
            <a:endParaRPr lang="fi-FI" sz="1400" dirty="0">
              <a:latin typeface="+mn-lt"/>
            </a:endParaRPr>
          </a:p>
          <a:p>
            <a:endParaRPr lang="fi-FI" sz="1400" dirty="0">
              <a:latin typeface="+mn-lt"/>
              <a:ea typeface="ＭＳ Ｐゴシック"/>
            </a:endParaRPr>
          </a:p>
          <a:p>
            <a:r>
              <a:rPr lang="fi-FI" sz="1400" dirty="0">
                <a:latin typeface="+mn-lt"/>
                <a:ea typeface="ＭＳ Ｐゴシック"/>
              </a:rPr>
              <a:t>Kahden edellisen lukuvuoden aikana saatu, aikaisempiin tasa-arvorahoituksiin verrattuna huomattavasti suurempi PD rahoitus, on osittanut että suuremmalla rahoituksella voidaan luoda koulun sisälle joustavia ratkaisuita tukea oppilaita heti tuen tarpeen ilmetessä.</a:t>
            </a:r>
            <a:endParaRPr lang="fi-FI" sz="1400" dirty="0">
              <a:latin typeface="+mn-lt"/>
            </a:endParaRPr>
          </a:p>
          <a:p>
            <a:endParaRPr lang="fi-FI" sz="1400" dirty="0">
              <a:latin typeface="+mn-lt"/>
              <a:ea typeface="ＭＳ Ｐゴシック"/>
            </a:endParaRPr>
          </a:p>
          <a:p>
            <a:r>
              <a:rPr lang="fi-FI" sz="1400" dirty="0">
                <a:latin typeface="+mn-lt"/>
                <a:ea typeface="ＭＳ Ｐゴシック"/>
              </a:rPr>
              <a:t>Tiedot valtion tasa-arvorahoituksen jatkumisesta seuraavana lukuvuonna on ristiriitaiset, koska toisaalta rahoitusta ollaan kirjaamassa lakiin mutta rahoitus on joidenkin tietojen mukaan poistettu budjetista.</a:t>
            </a:r>
            <a:endParaRPr lang="fi-FI" sz="1400" dirty="0">
              <a:latin typeface="+mn-lt"/>
            </a:endParaRPr>
          </a:p>
          <a:p>
            <a:endParaRPr lang="fi-FI" sz="1600" dirty="0">
              <a:latin typeface="+mn-lt"/>
            </a:endParaRPr>
          </a:p>
          <a:p>
            <a:endParaRPr lang="fi-FI" sz="1600" dirty="0">
              <a:latin typeface="+mn-lt"/>
            </a:endParaRPr>
          </a:p>
        </p:txBody>
      </p:sp>
    </p:spTree>
    <p:extLst>
      <p:ext uri="{BB962C8B-B14F-4D97-AF65-F5344CB8AC3E}">
        <p14:creationId xmlns:p14="http://schemas.microsoft.com/office/powerpoint/2010/main" val="123064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1367686580"/>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Valmistavan ja S2 opetuksen lisääntyvä tarve</a:t>
                      </a:r>
                    </a:p>
                  </a:txBody>
                  <a:tcPr>
                    <a:solidFill>
                      <a:schemeClr val="bg2">
                        <a:lumMod val="95000"/>
                      </a:schemeClr>
                    </a:solidFill>
                  </a:tcPr>
                </a:tc>
                <a:tc>
                  <a:txBody>
                    <a:bodyPr/>
                    <a:lstStyle/>
                    <a:p>
                      <a:pPr algn="r"/>
                      <a:r>
                        <a:rPr lang="fi-FI" sz="1600" b="1" dirty="0"/>
                        <a:t>490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384995"/>
          </a:xfrm>
          <a:prstGeom prst="rect">
            <a:avLst/>
          </a:prstGeom>
          <a:noFill/>
        </p:spPr>
        <p:txBody>
          <a:bodyPr wrap="square" lIns="91440" tIns="45720" rIns="91440" bIns="45720" rtlCol="0" anchor="t">
            <a:spAutoFit/>
          </a:bodyPr>
          <a:lstStyle/>
          <a:p>
            <a:r>
              <a:rPr lang="fi-FI" sz="1400" dirty="0">
                <a:latin typeface="+mn-lt"/>
              </a:rPr>
              <a:t>Pakolaiskriisin seurauksena perustetaan 4 uutta valmistavan opetuksen ryhmää (opettaja + koulunkäynninohjaaja) ja lisätään inklusiivista valmistavaa opetusta. Oman äidinkielen opetuksen määrän kasvuun tarvittava lisäresurssi (kasvu 1000 tuntia).</a:t>
            </a:r>
          </a:p>
          <a:p>
            <a:endParaRPr lang="fi-FI" sz="1400" dirty="0">
              <a:latin typeface="+mn-lt"/>
            </a:endParaRPr>
          </a:p>
          <a:p>
            <a:endParaRPr lang="fi-FI" sz="1400" dirty="0">
              <a:latin typeface="+mn-lt"/>
            </a:endParaRPr>
          </a:p>
          <a:p>
            <a:r>
              <a:rPr lang="fi-FI" sz="1400" dirty="0">
                <a:latin typeface="+mn-lt"/>
                <a:ea typeface="ＭＳ Ｐゴシック"/>
              </a:rPr>
              <a:t>Kriisin seurauksena on jo jouduttu perustamaan seitsemän uutta ryhmää vuoden 2022 aikana.</a:t>
            </a:r>
            <a:endParaRPr lang="fi-FI" sz="1400" dirty="0">
              <a:latin typeface="+mn-lt"/>
            </a:endParaRPr>
          </a:p>
        </p:txBody>
      </p:sp>
    </p:spTree>
    <p:extLst>
      <p:ext uri="{BB962C8B-B14F-4D97-AF65-F5344CB8AC3E}">
        <p14:creationId xmlns:p14="http://schemas.microsoft.com/office/powerpoint/2010/main" val="301750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280143042"/>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n-lt"/>
                        </a:rPr>
                        <a:t>Nuorisopalvelut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latin typeface="+mj-lt"/>
                        </a:rPr>
                        <a:t>Nuorten palveluiden kehittäminen</a:t>
                      </a:r>
                    </a:p>
                  </a:txBody>
                  <a:tcPr>
                    <a:solidFill>
                      <a:schemeClr val="bg2">
                        <a:lumMod val="95000"/>
                      </a:schemeClr>
                    </a:solidFill>
                  </a:tcPr>
                </a:tc>
                <a:tc>
                  <a:txBody>
                    <a:bodyPr/>
                    <a:lstStyle/>
                    <a:p>
                      <a:pPr algn="r"/>
                      <a:r>
                        <a:rPr lang="fi-FI" sz="1600" b="1" dirty="0"/>
                        <a:t>110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169551"/>
          </a:xfrm>
          <a:prstGeom prst="rect">
            <a:avLst/>
          </a:prstGeom>
          <a:noFill/>
        </p:spPr>
        <p:txBody>
          <a:bodyPr wrap="square" lIns="91440" tIns="45720" rIns="91440" bIns="45720" rtlCol="0" anchor="t">
            <a:spAutoFit/>
          </a:bodyPr>
          <a:lstStyle/>
          <a:p>
            <a:r>
              <a:rPr lang="fi-FI" sz="1400" b="0" i="0" u="none" strike="noStrike" dirty="0">
                <a:solidFill>
                  <a:srgbClr val="000000"/>
                </a:solidFill>
                <a:effectLst/>
                <a:latin typeface="+mj-lt"/>
              </a:rPr>
              <a:t>Nuorten palveluiden kehittäminen (mm. koulunuorisotyöntekijöiden </a:t>
            </a:r>
            <a:r>
              <a:rPr lang="fi-FI" sz="1400" b="0" i="0" u="none" strike="noStrike" dirty="0" err="1">
                <a:solidFill>
                  <a:srgbClr val="000000"/>
                </a:solidFill>
                <a:effectLst/>
                <a:latin typeface="+mj-lt"/>
              </a:rPr>
              <a:t>henk.määrärahat</a:t>
            </a:r>
            <a:r>
              <a:rPr lang="fi-FI" sz="1400" b="0" i="0" u="none" strike="noStrike" dirty="0">
                <a:solidFill>
                  <a:srgbClr val="000000"/>
                </a:solidFill>
                <a:effectLst/>
                <a:latin typeface="+mj-lt"/>
              </a:rPr>
              <a:t> 7 kk:lle)</a:t>
            </a:r>
          </a:p>
          <a:p>
            <a:r>
              <a:rPr lang="fi-FI" sz="1400" dirty="0">
                <a:latin typeface="+mj-lt"/>
              </a:rPr>
              <a:t> </a:t>
            </a:r>
          </a:p>
          <a:p>
            <a:r>
              <a:rPr lang="fi-FI" sz="1400" dirty="0">
                <a:latin typeface="+mn-lt"/>
                <a:ea typeface="ＭＳ Ｐゴシック"/>
              </a:rPr>
              <a:t>Nuorisopalveluissa on toteutettu </a:t>
            </a:r>
            <a:r>
              <a:rPr lang="fi-FI" sz="1400" dirty="0">
                <a:latin typeface="+mn-lt"/>
                <a:ea typeface="Verdana"/>
              </a:rPr>
              <a:t>organisaatiomuutos, jonka jatkumona kehitetään toimintaa vastaamaan moninaistuneita tarpeita. Uusiin toimintamuotoihin (koulunuorisotyö, verkossa tapahtuva hyväksikäyttö) tarvitaan kehittäjiä ja toimijoita, joita ilman kehittämistyö jää kesken.</a:t>
            </a:r>
            <a:endParaRPr lang="fi-FI" sz="1400" dirty="0">
              <a:latin typeface="+mn-lt"/>
            </a:endParaRPr>
          </a:p>
        </p:txBody>
      </p:sp>
    </p:spTree>
    <p:extLst>
      <p:ext uri="{BB962C8B-B14F-4D97-AF65-F5344CB8AC3E}">
        <p14:creationId xmlns:p14="http://schemas.microsoft.com/office/powerpoint/2010/main" val="2609490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Vaikutusarviot </a:t>
            </a:r>
            <a:r>
              <a:rPr lang="fi-FI" sz="1800" b="1" dirty="0" err="1">
                <a:ea typeface="ＭＳ Ｐゴシック"/>
                <a:cs typeface="Arial"/>
              </a:rPr>
              <a:t>ltk:n</a:t>
            </a:r>
            <a:r>
              <a:rPr lang="fi-FI" sz="1800" b="1" dirty="0">
                <a:ea typeface="ＭＳ Ｐゴシック"/>
                <a:cs typeface="Arial"/>
              </a:rPr>
              <a:t> talousarvioesitykseen:</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458068428"/>
              </p:ext>
            </p:extLst>
          </p:nvPr>
        </p:nvGraphicFramePr>
        <p:xfrm>
          <a:off x="808342" y="1005765"/>
          <a:ext cx="10728960" cy="2698367"/>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Lukiopalvelut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0" i="0" u="none" strike="noStrike" kern="1200" dirty="0">
                          <a:solidFill>
                            <a:srgbClr val="000000"/>
                          </a:solidFill>
                          <a:effectLst/>
                          <a:latin typeface="+mn-lt"/>
                          <a:ea typeface="+mn-ea"/>
                          <a:cs typeface="+mn-cs"/>
                        </a:rPr>
                        <a:t>Oppivelvollisuuden laajentuminen, maksuton toinen aste</a:t>
                      </a:r>
                    </a:p>
                  </a:txBody>
                  <a:tcPr>
                    <a:solidFill>
                      <a:schemeClr val="bg2">
                        <a:lumMod val="95000"/>
                      </a:schemeClr>
                    </a:solidFill>
                  </a:tcPr>
                </a:tc>
                <a:tc>
                  <a:txBody>
                    <a:bodyPr/>
                    <a:lstStyle/>
                    <a:p>
                      <a:pPr algn="r"/>
                      <a:r>
                        <a:rPr lang="fi-FI" sz="1600" dirty="0"/>
                        <a:t>670</a:t>
                      </a:r>
                    </a:p>
                  </a:txBody>
                  <a:tcPr>
                    <a:solidFill>
                      <a:schemeClr val="bg2">
                        <a:lumMod val="95000"/>
                      </a:schemeClr>
                    </a:solidFill>
                  </a:tcPr>
                </a:tc>
                <a:extLst>
                  <a:ext uri="{0D108BD9-81ED-4DB2-BD59-A6C34878D82A}">
                    <a16:rowId xmlns:a16="http://schemas.microsoft.com/office/drawing/2014/main" val="4226493393"/>
                  </a:ext>
                </a:extLst>
              </a:tr>
              <a:tr h="426135">
                <a:tc>
                  <a:txBody>
                    <a:bodyPr/>
                    <a:lstStyle/>
                    <a:p>
                      <a:pPr algn="l"/>
                      <a:r>
                        <a:rPr lang="fi-FI" sz="1600" b="0" dirty="0"/>
                        <a:t>Tulojen vähentyminen mm. kaksoistutkintolaisten osalta</a:t>
                      </a:r>
                    </a:p>
                  </a:txBody>
                  <a:tcPr>
                    <a:solidFill>
                      <a:schemeClr val="bg2">
                        <a:lumMod val="95000"/>
                      </a:schemeClr>
                    </a:solidFill>
                  </a:tcPr>
                </a:tc>
                <a:tc>
                  <a:txBody>
                    <a:bodyPr/>
                    <a:lstStyle/>
                    <a:p>
                      <a:pPr algn="r"/>
                      <a:r>
                        <a:rPr lang="fi-FI" sz="1600" b="0" dirty="0"/>
                        <a:t>70</a:t>
                      </a:r>
                    </a:p>
                  </a:txBody>
                  <a:tcPr>
                    <a:solidFill>
                      <a:schemeClr val="bg2">
                        <a:lumMod val="95000"/>
                      </a:schemeClr>
                    </a:solidFill>
                  </a:tcPr>
                </a:tc>
                <a:extLst>
                  <a:ext uri="{0D108BD9-81ED-4DB2-BD59-A6C34878D82A}">
                    <a16:rowId xmlns:a16="http://schemas.microsoft.com/office/drawing/2014/main" val="414892882"/>
                  </a:ext>
                </a:extLst>
              </a:tr>
              <a:tr h="426135">
                <a:tc>
                  <a:txBody>
                    <a:bodyPr/>
                    <a:lstStyle/>
                    <a:p>
                      <a:pPr algn="l"/>
                      <a:r>
                        <a:rPr lang="fi-FI" sz="1600" b="0" dirty="0"/>
                        <a:t>Taidelukio Lumitin </a:t>
                      </a:r>
                      <a:r>
                        <a:rPr lang="fi-FI" sz="1600" b="0" dirty="0" err="1"/>
                        <a:t>BlackBox</a:t>
                      </a:r>
                      <a:r>
                        <a:rPr lang="fi-FI" sz="1600" b="0" dirty="0"/>
                        <a:t> käyttämiseen henkilöstöresurssi</a:t>
                      </a:r>
                      <a:endParaRPr lang="fi-FI" sz="1200" b="0" dirty="0"/>
                    </a:p>
                  </a:txBody>
                  <a:tcPr>
                    <a:solidFill>
                      <a:schemeClr val="bg2">
                        <a:lumMod val="95000"/>
                      </a:schemeClr>
                    </a:solidFill>
                  </a:tcPr>
                </a:tc>
                <a:tc>
                  <a:txBody>
                    <a:bodyPr/>
                    <a:lstStyle/>
                    <a:p>
                      <a:pPr algn="r"/>
                      <a:r>
                        <a:rPr lang="fi-FI" sz="1600" b="0" dirty="0"/>
                        <a:t> 0</a:t>
                      </a:r>
                    </a:p>
                  </a:txBody>
                  <a:tcPr>
                    <a:solidFill>
                      <a:schemeClr val="bg2">
                        <a:lumMod val="95000"/>
                      </a:schemeClr>
                    </a:solidFill>
                  </a:tcPr>
                </a:tc>
                <a:extLst>
                  <a:ext uri="{0D108BD9-81ED-4DB2-BD59-A6C34878D82A}">
                    <a16:rowId xmlns:a16="http://schemas.microsoft.com/office/drawing/2014/main" val="2233987550"/>
                  </a:ext>
                </a:extLst>
              </a:tr>
              <a:tr h="548348">
                <a:tc gridSpan="2">
                  <a:txBody>
                    <a:bodyPr/>
                    <a:lstStyle/>
                    <a:p>
                      <a:pPr algn="l"/>
                      <a:endParaRPr lang="fi-FI" sz="1600" b="0" dirty="0"/>
                    </a:p>
                  </a:txBody>
                  <a:tcPr>
                    <a:solidFill>
                      <a:schemeClr val="bg2">
                        <a:lumMod val="95000"/>
                      </a:schemeClr>
                    </a:solidFill>
                  </a:tcPr>
                </a:tc>
                <a:tc hMerge="1">
                  <a:txBody>
                    <a:bodyPr/>
                    <a:lstStyle/>
                    <a:p>
                      <a:pPr algn="r"/>
                      <a:r>
                        <a:rPr lang="fi-FI" sz="1600" b="0" dirty="0"/>
                        <a:t>500</a:t>
                      </a:r>
                    </a:p>
                  </a:txBody>
                  <a:tcPr>
                    <a:solidFill>
                      <a:schemeClr val="bg2">
                        <a:lumMod val="95000"/>
                      </a:schemeClr>
                    </a:solidFill>
                  </a:tcPr>
                </a:tc>
                <a:extLst>
                  <a:ext uri="{0D108BD9-81ED-4DB2-BD59-A6C34878D82A}">
                    <a16:rowId xmlns:a16="http://schemas.microsoft.com/office/drawing/2014/main" val="809096231"/>
                  </a:ext>
                </a:extLst>
              </a:tr>
              <a:tr h="426135">
                <a:tc>
                  <a:txBody>
                    <a:bodyPr/>
                    <a:lstStyle/>
                    <a:p>
                      <a:pPr algn="l"/>
                      <a:r>
                        <a:rPr lang="fi-FI" sz="1600" b="1" dirty="0"/>
                        <a:t>YHTEENSÄ</a:t>
                      </a:r>
                    </a:p>
                  </a:txBody>
                  <a:tcPr>
                    <a:solidFill>
                      <a:schemeClr val="bg2">
                        <a:lumMod val="95000"/>
                      </a:schemeClr>
                    </a:solidFill>
                  </a:tcPr>
                </a:tc>
                <a:tc>
                  <a:txBody>
                    <a:bodyPr/>
                    <a:lstStyle/>
                    <a:p>
                      <a:pPr algn="r"/>
                      <a:r>
                        <a:rPr lang="fi-FI" sz="1600" b="1" dirty="0"/>
                        <a:t>740</a:t>
                      </a:r>
                    </a:p>
                  </a:txBody>
                  <a:tcPr>
                    <a:solidFill>
                      <a:schemeClr val="bg2">
                        <a:lumMod val="95000"/>
                      </a:schemeClr>
                    </a:solidFill>
                  </a:tcPr>
                </a:tc>
                <a:extLst>
                  <a:ext uri="{0D108BD9-81ED-4DB2-BD59-A6C34878D82A}">
                    <a16:rowId xmlns:a16="http://schemas.microsoft.com/office/drawing/2014/main" val="2858028810"/>
                  </a:ext>
                </a:extLst>
              </a:tr>
            </a:tbl>
          </a:graphicData>
        </a:graphic>
      </p:graphicFrame>
    </p:spTree>
    <p:extLst>
      <p:ext uri="{BB962C8B-B14F-4D97-AF65-F5344CB8AC3E}">
        <p14:creationId xmlns:p14="http://schemas.microsoft.com/office/powerpoint/2010/main" val="372350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649707168"/>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Lukiopalvelut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1" i="0" u="none" strike="noStrike" kern="1200" dirty="0">
                          <a:solidFill>
                            <a:srgbClr val="000000"/>
                          </a:solidFill>
                          <a:effectLst/>
                          <a:latin typeface="+mn-lt"/>
                          <a:ea typeface="+mn-ea"/>
                          <a:cs typeface="+mn-cs"/>
                        </a:rPr>
                        <a:t>Oppivelvollisuuden laajentuminen, maksuton toinen aste</a:t>
                      </a:r>
                    </a:p>
                  </a:txBody>
                  <a:tcPr>
                    <a:solidFill>
                      <a:schemeClr val="bg2">
                        <a:lumMod val="95000"/>
                      </a:schemeClr>
                    </a:solidFill>
                  </a:tcPr>
                </a:tc>
                <a:tc>
                  <a:txBody>
                    <a:bodyPr/>
                    <a:lstStyle/>
                    <a:p>
                      <a:pPr algn="r"/>
                      <a:r>
                        <a:rPr lang="fi-FI" sz="1600" b="1" dirty="0"/>
                        <a:t>670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2677656"/>
          </a:xfrm>
          <a:prstGeom prst="rect">
            <a:avLst/>
          </a:prstGeom>
          <a:noFill/>
        </p:spPr>
        <p:txBody>
          <a:bodyPr wrap="square" lIns="91440" tIns="45720" rIns="91440" bIns="45720" rtlCol="0" anchor="t">
            <a:spAutoFit/>
          </a:bodyPr>
          <a:lstStyle/>
          <a:p>
            <a:r>
              <a:rPr lang="fi-FI" sz="1400" dirty="0">
                <a:latin typeface="+mn-lt"/>
              </a:rPr>
              <a:t>Oppivelvollisuuslain piiriin tulee toinen ikäluokka. </a:t>
            </a:r>
          </a:p>
          <a:p>
            <a:pPr lvl="0">
              <a:buNone/>
            </a:pPr>
            <a:r>
              <a:rPr lang="fi-FI" sz="1400" dirty="0">
                <a:latin typeface="+mn-lt"/>
              </a:rPr>
              <a:t>Lisääntyvä maksuttoman oppimateriaalin hankinta ja hallinta.</a:t>
            </a:r>
          </a:p>
          <a:p>
            <a:r>
              <a:rPr lang="fi-FI" sz="1400" dirty="0">
                <a:latin typeface="+mn-lt"/>
              </a:rPr>
              <a:t>Ohjaustarpeen lisääntyminen perusopetuksen ja toisen asteen nivelvaiheessa. (toinen oppivelvollisuusohjaaja) </a:t>
            </a:r>
            <a:endParaRPr lang="en-US" sz="1400" dirty="0">
              <a:latin typeface="+mn-lt"/>
            </a:endParaRPr>
          </a:p>
          <a:p>
            <a:r>
              <a:rPr lang="fi-FI" sz="1400" dirty="0">
                <a:latin typeface="+mn-lt"/>
              </a:rPr>
              <a:t>Oppivelvollisuuslain myötä tulleiden sähköisten oppimateriaalien, päätelaitteiden ja oppimisympäristöjen lisääntynyt koordinaation ja ylläpidon tarve. Sähköisen ylioppilastutkinnon jatkuva kehittäminen ja ylläpitäminen ylioppilastutkintolain vaatimalla suoritustasolla.</a:t>
            </a:r>
          </a:p>
          <a:p>
            <a:pPr lvl="0">
              <a:buNone/>
            </a:pPr>
            <a:r>
              <a:rPr lang="fi-FI" sz="1400" dirty="0">
                <a:latin typeface="+mn-lt"/>
              </a:rPr>
              <a:t>Lisääntynyt hallintotyö lukioilla ja kumuloituvasti lisääntyvä hanketyö perusrahoituksen lisänä. </a:t>
            </a:r>
            <a:endParaRPr lang="en-US" sz="1400" dirty="0">
              <a:latin typeface="+mn-lt"/>
            </a:endParaRPr>
          </a:p>
          <a:p>
            <a:pPr lvl="0">
              <a:buNone/>
            </a:pPr>
            <a:r>
              <a:rPr lang="fi-FI" sz="1400" dirty="0">
                <a:latin typeface="+mn-lt"/>
              </a:rPr>
              <a:t>Hanketyön taloussihteeri ja lukioiden resurssisihteeri</a:t>
            </a:r>
          </a:p>
          <a:p>
            <a:endParaRPr lang="fi-FI" sz="1400" b="0" i="0" u="none" strike="noStrike" dirty="0">
              <a:solidFill>
                <a:srgbClr val="000000"/>
              </a:solidFill>
              <a:effectLst/>
              <a:latin typeface="+mn-lt"/>
            </a:endParaRPr>
          </a:p>
          <a:p>
            <a:r>
              <a:rPr lang="fi-FI" sz="1400" dirty="0">
                <a:latin typeface="+mn-lt"/>
              </a:rPr>
              <a:t> </a:t>
            </a:r>
          </a:p>
          <a:p>
            <a:r>
              <a:rPr lang="fi-FI" sz="1400" dirty="0">
                <a:latin typeface="+mn-lt"/>
                <a:ea typeface="ＭＳ Ｐゴシック"/>
              </a:rPr>
              <a:t>Oppivelvollisuuden laajentumisen VM:n kustannuslaskelma ei sisällä kasvavaa henkilöstötarvetta. Ilman lain edellyttämää ohjaus-, koordinaatio- ja ylläpitoresurssia joudumme karsimaan lukioiden opetuksesta.</a:t>
            </a:r>
            <a:endParaRPr lang="fi-FI" sz="1400" dirty="0">
              <a:latin typeface="+mn-lt"/>
            </a:endParaRPr>
          </a:p>
        </p:txBody>
      </p:sp>
    </p:spTree>
    <p:extLst>
      <p:ext uri="{BB962C8B-B14F-4D97-AF65-F5344CB8AC3E}">
        <p14:creationId xmlns:p14="http://schemas.microsoft.com/office/powerpoint/2010/main" val="375329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834869244"/>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Lukiopalvelut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Tulojen vähentyminen mm. kaksoistutkintolaisten osalta</a:t>
                      </a:r>
                    </a:p>
                  </a:txBody>
                  <a:tcPr>
                    <a:solidFill>
                      <a:schemeClr val="bg2">
                        <a:lumMod val="95000"/>
                      </a:schemeClr>
                    </a:solidFill>
                  </a:tcPr>
                </a:tc>
                <a:tc>
                  <a:txBody>
                    <a:bodyPr/>
                    <a:lstStyle/>
                    <a:p>
                      <a:pPr algn="r"/>
                      <a:r>
                        <a:rPr lang="fi-FI" sz="1600" b="1" dirty="0"/>
                        <a:t>70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631216"/>
          </a:xfrm>
          <a:prstGeom prst="rect">
            <a:avLst/>
          </a:prstGeom>
          <a:noFill/>
        </p:spPr>
        <p:txBody>
          <a:bodyPr wrap="square" lIns="91440" tIns="45720" rIns="91440" bIns="45720" rtlCol="0" anchor="t">
            <a:spAutoFit/>
          </a:bodyPr>
          <a:lstStyle/>
          <a:p>
            <a:r>
              <a:rPr lang="fi-FI" sz="1400" dirty="0">
                <a:latin typeface="+mj-lt"/>
              </a:rPr>
              <a:t>Kaksoistutkintolaisten määrä vähenee ja vähentää tuloja, vastaavasti aikuislukion osalta tulojen määrä kasvaa</a:t>
            </a:r>
          </a:p>
          <a:p>
            <a:pPr lvl="0">
              <a:buNone/>
            </a:pPr>
            <a:r>
              <a:rPr lang="en-US" sz="1400" dirty="0" err="1">
                <a:latin typeface="+mj-lt"/>
              </a:rPr>
              <a:t>Tulojen</a:t>
            </a:r>
            <a:r>
              <a:rPr lang="en-US" sz="1400" dirty="0">
                <a:latin typeface="+mj-lt"/>
              </a:rPr>
              <a:t> </a:t>
            </a:r>
            <a:r>
              <a:rPr lang="en-US" sz="1400" dirty="0" err="1">
                <a:latin typeface="+mj-lt"/>
              </a:rPr>
              <a:t>väheneminen</a:t>
            </a:r>
            <a:r>
              <a:rPr lang="en-US" sz="1400" dirty="0">
                <a:latin typeface="+mj-lt"/>
              </a:rPr>
              <a:t> -120 000 €, </a:t>
            </a:r>
            <a:r>
              <a:rPr lang="en-US" sz="1400" dirty="0" err="1">
                <a:latin typeface="+mj-lt"/>
              </a:rPr>
              <a:t>tulojen</a:t>
            </a:r>
            <a:r>
              <a:rPr lang="en-US" sz="1400" dirty="0">
                <a:latin typeface="+mj-lt"/>
              </a:rPr>
              <a:t> </a:t>
            </a:r>
            <a:r>
              <a:rPr lang="en-US" sz="1400" dirty="0" err="1">
                <a:latin typeface="+mj-lt"/>
              </a:rPr>
              <a:t>lisäys</a:t>
            </a:r>
            <a:r>
              <a:rPr lang="en-US" sz="1400" dirty="0">
                <a:latin typeface="+mj-lt"/>
              </a:rPr>
              <a:t> 50 000 €, </a:t>
            </a:r>
            <a:r>
              <a:rPr lang="en-US" sz="1400" dirty="0" err="1">
                <a:latin typeface="+mj-lt"/>
              </a:rPr>
              <a:t>nettovaikutus</a:t>
            </a:r>
            <a:r>
              <a:rPr lang="en-US" sz="1400" dirty="0">
                <a:latin typeface="+mj-lt"/>
              </a:rPr>
              <a:t> -70 000 €</a:t>
            </a:r>
          </a:p>
          <a:p>
            <a:endParaRPr lang="fi-FI" sz="1400" dirty="0">
              <a:latin typeface="+mj-lt"/>
            </a:endParaRPr>
          </a:p>
          <a:p>
            <a:endParaRPr lang="fi-FI" sz="1400" dirty="0">
              <a:latin typeface="+mj-lt"/>
            </a:endParaRPr>
          </a:p>
          <a:p>
            <a:r>
              <a:rPr lang="fi-FI" sz="1400" dirty="0">
                <a:solidFill>
                  <a:srgbClr val="000000"/>
                </a:solidFill>
                <a:latin typeface="+mj-lt"/>
                <a:ea typeface="ＭＳ Ｐゴシック"/>
              </a:rPr>
              <a:t>Kaksoistutkintojen määrän kehitys on ollut laskeva, riskinä on niiden suorittamisen hiipuminen.</a:t>
            </a:r>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235763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1352222025"/>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Lukiopalvelut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a:t>Taidelukio Lumitin </a:t>
                      </a:r>
                      <a:r>
                        <a:rPr lang="fi-FI" sz="1600" b="0" dirty="0" err="1"/>
                        <a:t>BlackBox</a:t>
                      </a:r>
                      <a:r>
                        <a:rPr lang="fi-FI" sz="1600" b="0" dirty="0"/>
                        <a:t> käyttämiseen henkilöstöresurssi</a:t>
                      </a:r>
                      <a:endParaRPr lang="fi-FI" sz="1200" b="0" dirty="0"/>
                    </a:p>
                  </a:txBody>
                  <a:tcPr>
                    <a:solidFill>
                      <a:schemeClr val="bg2">
                        <a:lumMod val="95000"/>
                      </a:schemeClr>
                    </a:solidFill>
                  </a:tcPr>
                </a:tc>
                <a:tc>
                  <a:txBody>
                    <a:bodyPr/>
                    <a:lstStyle/>
                    <a:p>
                      <a:pPr algn="r"/>
                      <a:r>
                        <a:rPr lang="fi-FI" sz="1600" b="1" dirty="0"/>
                        <a:t>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2708434"/>
          </a:xfrm>
          <a:prstGeom prst="rect">
            <a:avLst/>
          </a:prstGeom>
          <a:noFill/>
        </p:spPr>
        <p:txBody>
          <a:bodyPr wrap="square" lIns="91440" tIns="45720" rIns="91440" bIns="45720" rtlCol="0" anchor="t">
            <a:spAutoFit/>
          </a:bodyPr>
          <a:lstStyle/>
          <a:p>
            <a:r>
              <a:rPr lang="fi-FI" sz="1400" dirty="0">
                <a:latin typeface="+mj-lt"/>
              </a:rPr>
              <a:t>Lumitin (</a:t>
            </a:r>
            <a:r>
              <a:rPr lang="fi-FI" sz="1400" dirty="0" err="1">
                <a:latin typeface="+mj-lt"/>
              </a:rPr>
              <a:t>BlackBox</a:t>
            </a:r>
            <a:r>
              <a:rPr lang="fi-FI" sz="1400" dirty="0">
                <a:latin typeface="+mj-lt"/>
              </a:rPr>
              <a:t>) käyttöpäällikkö</a:t>
            </a:r>
          </a:p>
          <a:p>
            <a:r>
              <a:rPr lang="fi-FI" sz="1400" dirty="0" err="1">
                <a:latin typeface="+mj-lt"/>
              </a:rPr>
              <a:t>BlackBox</a:t>
            </a:r>
            <a:r>
              <a:rPr lang="fi-FI" sz="1400" dirty="0">
                <a:latin typeface="+mj-lt"/>
              </a:rPr>
              <a:t> käyttämiseen tarvitaan henkilöresurssi, että tilaa voidaan myös vuokrata ulos. Henkilöstökustannus katetaan myyntituloilla.</a:t>
            </a:r>
          </a:p>
          <a:p>
            <a:r>
              <a:rPr lang="fi-FI" sz="1400" dirty="0">
                <a:latin typeface="+mj-lt"/>
                <a:ea typeface="ＭＳ Ｐゴシック"/>
              </a:rPr>
              <a:t>Arvio vuokratulojen kasvusta, tarkkaa hinnoittelua ei ole vielä tehty. Kaupungin kalliimpien tilojen kautta on tehty esimerkkilaskelma.  </a:t>
            </a:r>
            <a:r>
              <a:rPr lang="fi-FI" sz="1400" dirty="0" err="1">
                <a:latin typeface="+mj-lt"/>
                <a:ea typeface="ＭＳ Ｐゴシック"/>
              </a:rPr>
              <a:t>Blackboxin</a:t>
            </a:r>
            <a:r>
              <a:rPr lang="fi-FI" sz="1400" dirty="0">
                <a:latin typeface="+mj-lt"/>
                <a:ea typeface="ＭＳ Ｐゴシック"/>
              </a:rPr>
              <a:t> ulosmyynti </a:t>
            </a:r>
            <a:r>
              <a:rPr lang="fi-FI" sz="1400">
                <a:latin typeface="+mj-lt"/>
                <a:ea typeface="ＭＳ Ｐゴシック"/>
              </a:rPr>
              <a:t>kuukauden </a:t>
            </a:r>
            <a:r>
              <a:rPr lang="fi-FI" sz="1400" dirty="0">
                <a:latin typeface="+mj-lt"/>
                <a:ea typeface="ＭＳ Ｐゴシック"/>
              </a:rPr>
              <a:t>verran vuodessa = 250 €/tuntia = 8 tuntia x 30 pv x 250 € = 60 000 €</a:t>
            </a:r>
          </a:p>
          <a:p>
            <a:endParaRPr lang="fi-FI" sz="1400" dirty="0">
              <a:latin typeface="+mj-lt"/>
            </a:endParaRPr>
          </a:p>
          <a:p>
            <a:endParaRPr lang="fi-FI" sz="1400" dirty="0">
              <a:latin typeface="+mj-lt"/>
            </a:endParaRPr>
          </a:p>
          <a:p>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322824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Vaikutusarviot </a:t>
            </a:r>
            <a:r>
              <a:rPr lang="fi-FI" sz="1800" b="1" dirty="0" err="1">
                <a:ea typeface="ＭＳ Ｐゴシック"/>
                <a:cs typeface="Arial"/>
              </a:rPr>
              <a:t>ltk:n</a:t>
            </a:r>
            <a:r>
              <a:rPr lang="fi-FI" sz="1800" b="1" dirty="0">
                <a:ea typeface="ＭＳ Ｐゴシック"/>
                <a:cs typeface="Arial"/>
              </a:rPr>
              <a:t> talousarvioesitykseen:</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1377852064"/>
              </p:ext>
            </p:extLst>
          </p:nvPr>
        </p:nvGraphicFramePr>
        <p:xfrm>
          <a:off x="808342" y="1005765"/>
          <a:ext cx="10728960" cy="3948632"/>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0" i="0" u="none" strike="noStrike" kern="1200" dirty="0">
                          <a:solidFill>
                            <a:srgbClr val="000000"/>
                          </a:solidFill>
                          <a:effectLst/>
                          <a:latin typeface="+mn-lt"/>
                          <a:ea typeface="+mn-ea"/>
                          <a:cs typeface="+mn-cs"/>
                        </a:rPr>
                        <a:t>ICT-kustannusten muutos</a:t>
                      </a:r>
                    </a:p>
                  </a:txBody>
                  <a:tcPr>
                    <a:solidFill>
                      <a:schemeClr val="bg2">
                        <a:lumMod val="95000"/>
                      </a:schemeClr>
                    </a:solidFill>
                  </a:tcPr>
                </a:tc>
                <a:tc>
                  <a:txBody>
                    <a:bodyPr/>
                    <a:lstStyle/>
                    <a:p>
                      <a:pPr algn="r"/>
                      <a:r>
                        <a:rPr lang="fi-FI" sz="1600" dirty="0"/>
                        <a:t>170</a:t>
                      </a:r>
                    </a:p>
                  </a:txBody>
                  <a:tcPr>
                    <a:solidFill>
                      <a:schemeClr val="bg2">
                        <a:lumMod val="95000"/>
                      </a:schemeClr>
                    </a:solidFill>
                  </a:tcPr>
                </a:tc>
                <a:extLst>
                  <a:ext uri="{0D108BD9-81ED-4DB2-BD59-A6C34878D82A}">
                    <a16:rowId xmlns:a16="http://schemas.microsoft.com/office/drawing/2014/main" val="4226493393"/>
                  </a:ext>
                </a:extLst>
              </a:tr>
              <a:tr h="426135">
                <a:tc>
                  <a:txBody>
                    <a:bodyPr/>
                    <a:lstStyle/>
                    <a:p>
                      <a:pPr algn="l"/>
                      <a:r>
                        <a:rPr lang="fi-FI" sz="1600" b="0" dirty="0"/>
                        <a:t>Asemakadun tilojen tiivistäminen</a:t>
                      </a:r>
                    </a:p>
                  </a:txBody>
                  <a:tcPr>
                    <a:solidFill>
                      <a:schemeClr val="bg2">
                        <a:lumMod val="95000"/>
                      </a:schemeClr>
                    </a:solidFill>
                  </a:tcPr>
                </a:tc>
                <a:tc>
                  <a:txBody>
                    <a:bodyPr/>
                    <a:lstStyle/>
                    <a:p>
                      <a:pPr algn="r"/>
                      <a:r>
                        <a:rPr lang="fi-FI" sz="1600" b="0" dirty="0"/>
                        <a:t>-70</a:t>
                      </a:r>
                    </a:p>
                  </a:txBody>
                  <a:tcPr>
                    <a:solidFill>
                      <a:schemeClr val="bg2">
                        <a:lumMod val="95000"/>
                      </a:schemeClr>
                    </a:solidFill>
                  </a:tcPr>
                </a:tc>
                <a:extLst>
                  <a:ext uri="{0D108BD9-81ED-4DB2-BD59-A6C34878D82A}">
                    <a16:rowId xmlns:a16="http://schemas.microsoft.com/office/drawing/2014/main" val="414892882"/>
                  </a:ext>
                </a:extLst>
              </a:tr>
              <a:tr h="213068">
                <a:tc>
                  <a:txBody>
                    <a:bodyPr/>
                    <a:lstStyle/>
                    <a:p>
                      <a:pPr algn="l"/>
                      <a:r>
                        <a:rPr lang="fi-FI" sz="1600" b="0" dirty="0" err="1"/>
                        <a:t>Kuel</a:t>
                      </a:r>
                      <a:r>
                        <a:rPr lang="fi-FI" sz="1600" b="0" dirty="0"/>
                        <a:t>, työterveys ja henkilöstömuutoksien kustannusmuutos </a:t>
                      </a:r>
                      <a:endParaRPr lang="fi-FI" sz="1200" b="0" dirty="0"/>
                    </a:p>
                  </a:txBody>
                  <a:tcPr>
                    <a:solidFill>
                      <a:schemeClr val="bg2">
                        <a:lumMod val="95000"/>
                      </a:schemeClr>
                    </a:solidFill>
                  </a:tcPr>
                </a:tc>
                <a:tc>
                  <a:txBody>
                    <a:bodyPr/>
                    <a:lstStyle/>
                    <a:p>
                      <a:pPr algn="r"/>
                      <a:r>
                        <a:rPr lang="fi-FI" sz="1600" b="0" dirty="0"/>
                        <a:t>595</a:t>
                      </a:r>
                    </a:p>
                  </a:txBody>
                  <a:tcPr>
                    <a:solidFill>
                      <a:schemeClr val="bg2">
                        <a:lumMod val="95000"/>
                      </a:schemeClr>
                    </a:solidFill>
                  </a:tcPr>
                </a:tc>
                <a:extLst>
                  <a:ext uri="{0D108BD9-81ED-4DB2-BD59-A6C34878D82A}">
                    <a16:rowId xmlns:a16="http://schemas.microsoft.com/office/drawing/2014/main" val="2233987550"/>
                  </a:ext>
                </a:extLst>
              </a:tr>
              <a:tr h="0">
                <a:tc>
                  <a:txBody>
                    <a:bodyPr/>
                    <a:lstStyle/>
                    <a:p>
                      <a:pPr algn="l"/>
                      <a:r>
                        <a:rPr lang="fi-FI" sz="1600" b="0" dirty="0"/>
                        <a:t>Tilakustannusten muutos</a:t>
                      </a:r>
                    </a:p>
                  </a:txBody>
                  <a:tcPr>
                    <a:solidFill>
                      <a:schemeClr val="bg2">
                        <a:lumMod val="95000"/>
                      </a:schemeClr>
                    </a:solidFill>
                  </a:tcPr>
                </a:tc>
                <a:tc>
                  <a:txBody>
                    <a:bodyPr/>
                    <a:lstStyle/>
                    <a:p>
                      <a:pPr algn="r"/>
                      <a:r>
                        <a:rPr lang="fi-FI" sz="1600" b="0" dirty="0"/>
                        <a:t>4 657</a:t>
                      </a:r>
                    </a:p>
                  </a:txBody>
                  <a:tcPr>
                    <a:solidFill>
                      <a:schemeClr val="bg2">
                        <a:lumMod val="95000"/>
                      </a:schemeClr>
                    </a:solidFill>
                  </a:tcPr>
                </a:tc>
                <a:extLst>
                  <a:ext uri="{0D108BD9-81ED-4DB2-BD59-A6C34878D82A}">
                    <a16:rowId xmlns:a16="http://schemas.microsoft.com/office/drawing/2014/main" val="2249865654"/>
                  </a:ext>
                </a:extLst>
              </a:tr>
              <a:tr h="251460">
                <a:tc>
                  <a:txBody>
                    <a:bodyPr/>
                    <a:lstStyle/>
                    <a:p>
                      <a:pPr algn="l"/>
                      <a:r>
                        <a:rPr lang="fi-FI" sz="1600" b="0" dirty="0"/>
                        <a:t>Ateriapalvelujen hinnankorotus</a:t>
                      </a:r>
                    </a:p>
                  </a:txBody>
                  <a:tcPr>
                    <a:solidFill>
                      <a:schemeClr val="bg2">
                        <a:lumMod val="95000"/>
                      </a:schemeClr>
                    </a:solidFill>
                  </a:tcPr>
                </a:tc>
                <a:tc>
                  <a:txBody>
                    <a:bodyPr/>
                    <a:lstStyle/>
                    <a:p>
                      <a:pPr algn="r"/>
                      <a:r>
                        <a:rPr lang="fi-FI" sz="1600" b="0" dirty="0"/>
                        <a:t>598</a:t>
                      </a:r>
                    </a:p>
                  </a:txBody>
                  <a:tcPr>
                    <a:solidFill>
                      <a:schemeClr val="bg2">
                        <a:lumMod val="95000"/>
                      </a:schemeClr>
                    </a:solidFill>
                  </a:tcPr>
                </a:tc>
                <a:extLst>
                  <a:ext uri="{0D108BD9-81ED-4DB2-BD59-A6C34878D82A}">
                    <a16:rowId xmlns:a16="http://schemas.microsoft.com/office/drawing/2014/main" val="830983847"/>
                  </a:ext>
                </a:extLst>
              </a:tr>
              <a:tr h="167640">
                <a:tc>
                  <a:txBody>
                    <a:bodyPr/>
                    <a:lstStyle/>
                    <a:p>
                      <a:pPr algn="l"/>
                      <a:r>
                        <a:rPr lang="fi-FI" sz="1600" b="0" dirty="0"/>
                        <a:t>Koulukuljetusten hintojen nousu</a:t>
                      </a:r>
                    </a:p>
                  </a:txBody>
                  <a:tcPr>
                    <a:solidFill>
                      <a:schemeClr val="bg2">
                        <a:lumMod val="95000"/>
                      </a:schemeClr>
                    </a:solidFill>
                  </a:tcPr>
                </a:tc>
                <a:tc>
                  <a:txBody>
                    <a:bodyPr/>
                    <a:lstStyle/>
                    <a:p>
                      <a:pPr algn="r"/>
                      <a:r>
                        <a:rPr lang="fi-FI" sz="1600" b="0" dirty="0"/>
                        <a:t>300</a:t>
                      </a:r>
                    </a:p>
                  </a:txBody>
                  <a:tcPr>
                    <a:solidFill>
                      <a:schemeClr val="bg2">
                        <a:lumMod val="95000"/>
                      </a:schemeClr>
                    </a:solidFill>
                  </a:tcPr>
                </a:tc>
                <a:extLst>
                  <a:ext uri="{0D108BD9-81ED-4DB2-BD59-A6C34878D82A}">
                    <a16:rowId xmlns:a16="http://schemas.microsoft.com/office/drawing/2014/main" val="2256517782"/>
                  </a:ext>
                </a:extLst>
              </a:tr>
              <a:tr h="0">
                <a:tc>
                  <a:txBody>
                    <a:bodyPr/>
                    <a:lstStyle/>
                    <a:p>
                      <a:pPr algn="l"/>
                      <a:endParaRPr lang="fi-FI" sz="1200" b="0" dirty="0"/>
                    </a:p>
                  </a:txBody>
                  <a:tcPr>
                    <a:solidFill>
                      <a:schemeClr val="bg2">
                        <a:lumMod val="95000"/>
                      </a:schemeClr>
                    </a:solidFill>
                  </a:tcPr>
                </a:tc>
                <a:tc>
                  <a:txBody>
                    <a:bodyPr/>
                    <a:lstStyle/>
                    <a:p>
                      <a:pPr algn="r"/>
                      <a:endParaRPr lang="fi-FI" sz="1600" b="0" dirty="0"/>
                    </a:p>
                  </a:txBody>
                  <a:tcPr>
                    <a:solidFill>
                      <a:schemeClr val="bg2">
                        <a:lumMod val="95000"/>
                      </a:schemeClr>
                    </a:solidFill>
                  </a:tcPr>
                </a:tc>
                <a:extLst>
                  <a:ext uri="{0D108BD9-81ED-4DB2-BD59-A6C34878D82A}">
                    <a16:rowId xmlns:a16="http://schemas.microsoft.com/office/drawing/2014/main" val="2407790737"/>
                  </a:ext>
                </a:extLst>
              </a:tr>
              <a:tr h="548348">
                <a:tc gridSpan="2">
                  <a:txBody>
                    <a:bodyPr/>
                    <a:lstStyle/>
                    <a:p>
                      <a:pPr algn="l"/>
                      <a:endParaRPr lang="fi-FI" sz="1600" b="0" dirty="0"/>
                    </a:p>
                  </a:txBody>
                  <a:tcPr>
                    <a:solidFill>
                      <a:schemeClr val="bg2">
                        <a:lumMod val="95000"/>
                      </a:schemeClr>
                    </a:solidFill>
                  </a:tcPr>
                </a:tc>
                <a:tc hMerge="1">
                  <a:txBody>
                    <a:bodyPr/>
                    <a:lstStyle/>
                    <a:p>
                      <a:pPr algn="r"/>
                      <a:r>
                        <a:rPr lang="fi-FI" sz="1600" b="0" dirty="0"/>
                        <a:t>500</a:t>
                      </a:r>
                    </a:p>
                  </a:txBody>
                  <a:tcPr>
                    <a:solidFill>
                      <a:schemeClr val="bg2">
                        <a:lumMod val="95000"/>
                      </a:schemeClr>
                    </a:solidFill>
                  </a:tcPr>
                </a:tc>
                <a:extLst>
                  <a:ext uri="{0D108BD9-81ED-4DB2-BD59-A6C34878D82A}">
                    <a16:rowId xmlns:a16="http://schemas.microsoft.com/office/drawing/2014/main" val="809096231"/>
                  </a:ext>
                </a:extLst>
              </a:tr>
              <a:tr h="426135">
                <a:tc>
                  <a:txBody>
                    <a:bodyPr/>
                    <a:lstStyle/>
                    <a:p>
                      <a:pPr algn="l"/>
                      <a:r>
                        <a:rPr lang="fi-FI" sz="1600" b="1" dirty="0"/>
                        <a:t>YHTEENSÄ</a:t>
                      </a:r>
                    </a:p>
                  </a:txBody>
                  <a:tcPr>
                    <a:solidFill>
                      <a:schemeClr val="bg2">
                        <a:lumMod val="95000"/>
                      </a:schemeClr>
                    </a:solidFill>
                  </a:tcPr>
                </a:tc>
                <a:tc>
                  <a:txBody>
                    <a:bodyPr/>
                    <a:lstStyle/>
                    <a:p>
                      <a:pPr algn="r"/>
                      <a:r>
                        <a:rPr lang="fi-FI" sz="1600" b="1" dirty="0"/>
                        <a:t>6 250</a:t>
                      </a:r>
                    </a:p>
                  </a:txBody>
                  <a:tcPr>
                    <a:solidFill>
                      <a:schemeClr val="bg2">
                        <a:lumMod val="95000"/>
                      </a:schemeClr>
                    </a:solidFill>
                  </a:tcPr>
                </a:tc>
                <a:extLst>
                  <a:ext uri="{0D108BD9-81ED-4DB2-BD59-A6C34878D82A}">
                    <a16:rowId xmlns:a16="http://schemas.microsoft.com/office/drawing/2014/main" val="2858028810"/>
                  </a:ext>
                </a:extLst>
              </a:tr>
            </a:tbl>
          </a:graphicData>
        </a:graphic>
      </p:graphicFrame>
    </p:spTree>
    <p:extLst>
      <p:ext uri="{BB962C8B-B14F-4D97-AF65-F5344CB8AC3E}">
        <p14:creationId xmlns:p14="http://schemas.microsoft.com/office/powerpoint/2010/main" val="159623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579045"/>
          </a:xfrm>
        </p:spPr>
        <p:txBody>
          <a:bodyPr/>
          <a:lstStyle/>
          <a:p>
            <a:pPr marL="0" indent="0" algn="ctr">
              <a:buNone/>
            </a:pPr>
            <a:r>
              <a:rPr lang="fi-FI" sz="2000" b="1" dirty="0"/>
              <a:t>TA-2023 kehyspäätös / </a:t>
            </a:r>
            <a:r>
              <a:rPr lang="fi-FI" sz="2000" b="1" dirty="0" err="1"/>
              <a:t>kh</a:t>
            </a:r>
            <a:r>
              <a:rPr lang="fi-FI" sz="2000" b="1" dirty="0"/>
              <a:t> 6.6.2022 /  </a:t>
            </a:r>
            <a:r>
              <a:rPr lang="fi-FI" sz="2000" b="1" dirty="0" err="1"/>
              <a:t>Ltk:n</a:t>
            </a:r>
            <a:r>
              <a:rPr lang="fi-FI" sz="2000" b="1" dirty="0"/>
              <a:t> esitys 6.9.2022</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1062155654"/>
              </p:ext>
            </p:extLst>
          </p:nvPr>
        </p:nvGraphicFramePr>
        <p:xfrm>
          <a:off x="573024" y="902208"/>
          <a:ext cx="11119104" cy="5184925"/>
        </p:xfrm>
        <a:graphic>
          <a:graphicData uri="http://schemas.openxmlformats.org/drawingml/2006/table">
            <a:tbl>
              <a:tblPr firstRow="1" bandRow="1">
                <a:tableStyleId>{5C22544A-7EE6-4342-B048-85BDC9FD1C3A}</a:tableStyleId>
              </a:tblPr>
              <a:tblGrid>
                <a:gridCol w="9603035">
                  <a:extLst>
                    <a:ext uri="{9D8B030D-6E8A-4147-A177-3AD203B41FA5}">
                      <a16:colId xmlns:a16="http://schemas.microsoft.com/office/drawing/2014/main" val="1330550637"/>
                    </a:ext>
                  </a:extLst>
                </a:gridCol>
                <a:gridCol w="1516069">
                  <a:extLst>
                    <a:ext uri="{9D8B030D-6E8A-4147-A177-3AD203B41FA5}">
                      <a16:colId xmlns:a16="http://schemas.microsoft.com/office/drawing/2014/main" val="3435715965"/>
                    </a:ext>
                  </a:extLst>
                </a:gridCol>
              </a:tblGrid>
              <a:tr h="404295">
                <a:tc>
                  <a:txBody>
                    <a:bodyPr/>
                    <a:lstStyle/>
                    <a:p>
                      <a:endParaRPr lang="fi-FI" b="1" dirty="0">
                        <a:solidFill>
                          <a:schemeClr val="tx1"/>
                        </a:solidFill>
                        <a:highlight>
                          <a:srgbClr val="FFFF00"/>
                        </a:highlight>
                      </a:endParaRP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386739">
                <a:tc>
                  <a:txBody>
                    <a:bodyPr/>
                    <a:lstStyle/>
                    <a:p>
                      <a:r>
                        <a:rPr lang="fi-FI" sz="1600" b="1" dirty="0"/>
                        <a:t>TA-2022  </a:t>
                      </a:r>
                    </a:p>
                  </a:txBody>
                  <a:tcPr>
                    <a:solidFill>
                      <a:schemeClr val="bg2">
                        <a:lumMod val="95000"/>
                      </a:schemeClr>
                    </a:solidFill>
                  </a:tcPr>
                </a:tc>
                <a:tc>
                  <a:txBody>
                    <a:bodyPr/>
                    <a:lstStyle/>
                    <a:p>
                      <a:pPr algn="r"/>
                      <a:r>
                        <a:rPr lang="fi-FI" sz="1600" b="1" dirty="0"/>
                        <a:t>-218 268</a:t>
                      </a:r>
                    </a:p>
                  </a:txBody>
                  <a:tcPr>
                    <a:solidFill>
                      <a:schemeClr val="bg2">
                        <a:lumMod val="95000"/>
                      </a:schemeClr>
                    </a:solidFill>
                  </a:tcPr>
                </a:tc>
                <a:extLst>
                  <a:ext uri="{0D108BD9-81ED-4DB2-BD59-A6C34878D82A}">
                    <a16:rowId xmlns:a16="http://schemas.microsoft.com/office/drawing/2014/main" val="690976602"/>
                  </a:ext>
                </a:extLst>
              </a:tr>
              <a:tr h="354606">
                <a:tc>
                  <a:txBody>
                    <a:bodyPr/>
                    <a:lstStyle/>
                    <a:p>
                      <a:r>
                        <a:rPr lang="fi-FI" sz="1600" b="1" dirty="0">
                          <a:highlight>
                            <a:srgbClr val="FFFF00"/>
                          </a:highlight>
                        </a:rPr>
                        <a:t>TA-2023 </a:t>
                      </a:r>
                      <a:r>
                        <a:rPr lang="fi-FI" sz="1600" b="1" dirty="0" err="1">
                          <a:highlight>
                            <a:srgbClr val="FFFF00"/>
                          </a:highlight>
                        </a:rPr>
                        <a:t>kh:n</a:t>
                      </a:r>
                      <a:r>
                        <a:rPr lang="fi-FI" sz="1600" b="1" dirty="0">
                          <a:highlight>
                            <a:srgbClr val="FFFF00"/>
                          </a:highlight>
                        </a:rPr>
                        <a:t> kehyspäätös</a:t>
                      </a:r>
                    </a:p>
                  </a:txBody>
                  <a:tcPr>
                    <a:solidFill>
                      <a:schemeClr val="bg2">
                        <a:lumMod val="95000"/>
                      </a:schemeClr>
                    </a:solidFill>
                  </a:tcPr>
                </a:tc>
                <a:tc>
                  <a:txBody>
                    <a:bodyPr/>
                    <a:lstStyle/>
                    <a:p>
                      <a:pPr algn="r"/>
                      <a:r>
                        <a:rPr lang="fi-FI" sz="1600" b="1" dirty="0">
                          <a:highlight>
                            <a:srgbClr val="FFFF00"/>
                          </a:highlight>
                        </a:rPr>
                        <a:t>-223 700</a:t>
                      </a:r>
                    </a:p>
                  </a:txBody>
                  <a:tcPr>
                    <a:solidFill>
                      <a:schemeClr val="bg2">
                        <a:lumMod val="95000"/>
                      </a:schemeClr>
                    </a:solidFill>
                  </a:tcPr>
                </a:tc>
                <a:extLst>
                  <a:ext uri="{0D108BD9-81ED-4DB2-BD59-A6C34878D82A}">
                    <a16:rowId xmlns:a16="http://schemas.microsoft.com/office/drawing/2014/main" val="3818069859"/>
                  </a:ext>
                </a:extLst>
              </a:tr>
              <a:tr h="354606">
                <a:tc>
                  <a:txBody>
                    <a:bodyPr/>
                    <a:lstStyle/>
                    <a:p>
                      <a:r>
                        <a:rPr lang="fi-FI" sz="1600" b="1" dirty="0"/>
                        <a:t>Kasvu</a:t>
                      </a:r>
                    </a:p>
                  </a:txBody>
                  <a:tcPr>
                    <a:solidFill>
                      <a:schemeClr val="bg2">
                        <a:lumMod val="95000"/>
                      </a:schemeClr>
                    </a:solidFill>
                  </a:tcPr>
                </a:tc>
                <a:tc>
                  <a:txBody>
                    <a:bodyPr/>
                    <a:lstStyle/>
                    <a:p>
                      <a:pPr algn="r"/>
                      <a:r>
                        <a:rPr lang="fi-FI" sz="1600" b="1" dirty="0"/>
                        <a:t>-5 432</a:t>
                      </a:r>
                    </a:p>
                  </a:txBody>
                  <a:tcPr>
                    <a:solidFill>
                      <a:schemeClr val="bg2">
                        <a:lumMod val="95000"/>
                      </a:schemeClr>
                    </a:solidFill>
                  </a:tcPr>
                </a:tc>
                <a:extLst>
                  <a:ext uri="{0D108BD9-81ED-4DB2-BD59-A6C34878D82A}">
                    <a16:rowId xmlns:a16="http://schemas.microsoft.com/office/drawing/2014/main" val="2365905400"/>
                  </a:ext>
                </a:extLst>
              </a:tr>
              <a:tr h="354606">
                <a:tc>
                  <a:txBody>
                    <a:bodyPr/>
                    <a:lstStyle/>
                    <a:p>
                      <a:r>
                        <a:rPr lang="fi-FI" sz="1600" b="1" dirty="0"/>
                        <a:t>Kasvu-%</a:t>
                      </a:r>
                    </a:p>
                  </a:txBody>
                  <a:tcPr>
                    <a:solidFill>
                      <a:schemeClr val="bg2">
                        <a:lumMod val="95000"/>
                      </a:schemeClr>
                    </a:solidFill>
                  </a:tcPr>
                </a:tc>
                <a:tc>
                  <a:txBody>
                    <a:bodyPr/>
                    <a:lstStyle/>
                    <a:p>
                      <a:pPr algn="r"/>
                      <a:r>
                        <a:rPr lang="fi-FI" sz="1600" b="1" dirty="0"/>
                        <a:t>2,5%</a:t>
                      </a:r>
                    </a:p>
                  </a:txBody>
                  <a:tcPr>
                    <a:solidFill>
                      <a:schemeClr val="bg2">
                        <a:lumMod val="95000"/>
                      </a:schemeClr>
                    </a:solidFill>
                  </a:tcPr>
                </a:tc>
                <a:extLst>
                  <a:ext uri="{0D108BD9-81ED-4DB2-BD59-A6C34878D82A}">
                    <a16:rowId xmlns:a16="http://schemas.microsoft.com/office/drawing/2014/main" val="809112529"/>
                  </a:ext>
                </a:extLst>
              </a:tr>
              <a:tr h="354606">
                <a:tc>
                  <a:txBody>
                    <a:bodyPr/>
                    <a:lstStyle/>
                    <a:p>
                      <a:endParaRPr lang="fi-FI" sz="1600" b="1" dirty="0"/>
                    </a:p>
                  </a:txBody>
                  <a:tcPr>
                    <a:solidFill>
                      <a:schemeClr val="bg2">
                        <a:lumMod val="95000"/>
                      </a:schemeClr>
                    </a:solidFill>
                  </a:tcPr>
                </a:tc>
                <a:tc>
                  <a:txBody>
                    <a:bodyPr/>
                    <a:lstStyle/>
                    <a:p>
                      <a:pPr algn="r"/>
                      <a:endParaRPr lang="fi-FI" sz="1600" b="1" dirty="0"/>
                    </a:p>
                  </a:txBody>
                  <a:tcPr>
                    <a:solidFill>
                      <a:schemeClr val="bg2">
                        <a:lumMod val="95000"/>
                      </a:schemeClr>
                    </a:solidFill>
                  </a:tcPr>
                </a:tc>
                <a:extLst>
                  <a:ext uri="{0D108BD9-81ED-4DB2-BD59-A6C34878D82A}">
                    <a16:rowId xmlns:a16="http://schemas.microsoft.com/office/drawing/2014/main" val="2851924897"/>
                  </a:ext>
                </a:extLst>
              </a:tr>
              <a:tr h="414932">
                <a:tc>
                  <a:txBody>
                    <a:bodyPr/>
                    <a:lstStyle/>
                    <a:p>
                      <a:endParaRPr lang="fi-FI" sz="1600" dirty="0"/>
                    </a:p>
                  </a:txBody>
                  <a:tcPr>
                    <a:solidFill>
                      <a:schemeClr val="bg2">
                        <a:lumMod val="95000"/>
                      </a:schemeClr>
                    </a:solidFill>
                  </a:tcPr>
                </a:tc>
                <a:tc>
                  <a:txBody>
                    <a:bodyPr/>
                    <a:lstStyle/>
                    <a:p>
                      <a:pPr algn="r"/>
                      <a:endParaRPr lang="fi-FI" sz="1600" dirty="0"/>
                    </a:p>
                  </a:txBody>
                  <a:tcPr>
                    <a:solidFill>
                      <a:schemeClr val="bg2">
                        <a:lumMod val="95000"/>
                      </a:schemeClr>
                    </a:solidFill>
                  </a:tcPr>
                </a:tc>
                <a:extLst>
                  <a:ext uri="{0D108BD9-81ED-4DB2-BD59-A6C34878D82A}">
                    <a16:rowId xmlns:a16="http://schemas.microsoft.com/office/drawing/2014/main" val="114741964"/>
                  </a:ext>
                </a:extLst>
              </a:tr>
              <a:tr h="512107">
                <a:tc>
                  <a:txBody>
                    <a:bodyPr/>
                    <a:lstStyle/>
                    <a:p>
                      <a:r>
                        <a:rPr lang="fi-FI" sz="1600" b="1" dirty="0">
                          <a:highlight>
                            <a:srgbClr val="FFFF00"/>
                          </a:highlight>
                        </a:rPr>
                        <a:t>Kasvun ja oppimisen lautakunnan ta-2023 esitys 6.9.2022</a:t>
                      </a:r>
                    </a:p>
                  </a:txBody>
                  <a:tcPr>
                    <a:solidFill>
                      <a:schemeClr val="bg2">
                        <a:lumMod val="95000"/>
                      </a:schemeClr>
                    </a:solidFill>
                  </a:tcPr>
                </a:tc>
                <a:tc>
                  <a:txBody>
                    <a:bodyPr/>
                    <a:lstStyle/>
                    <a:p>
                      <a:pPr algn="r"/>
                      <a:r>
                        <a:rPr lang="fi-FI" sz="1600" b="1" dirty="0">
                          <a:highlight>
                            <a:srgbClr val="FFFF00"/>
                          </a:highlight>
                        </a:rPr>
                        <a:t>-228 159</a:t>
                      </a:r>
                    </a:p>
                  </a:txBody>
                  <a:tcPr>
                    <a:solidFill>
                      <a:schemeClr val="bg2">
                        <a:lumMod val="95000"/>
                      </a:schemeClr>
                    </a:solidFill>
                  </a:tcPr>
                </a:tc>
                <a:extLst>
                  <a:ext uri="{0D108BD9-81ED-4DB2-BD59-A6C34878D82A}">
                    <a16:rowId xmlns:a16="http://schemas.microsoft.com/office/drawing/2014/main" val="3273242931"/>
                  </a:ext>
                </a:extLst>
              </a:tr>
              <a:tr h="512107">
                <a:tc>
                  <a:txBody>
                    <a:bodyPr/>
                    <a:lstStyle/>
                    <a:p>
                      <a:r>
                        <a:rPr lang="fi-FI" sz="1600" b="1" dirty="0"/>
                        <a:t>Kasvu </a:t>
                      </a:r>
                    </a:p>
                  </a:txBody>
                  <a:tcPr>
                    <a:solidFill>
                      <a:schemeClr val="bg2">
                        <a:lumMod val="95000"/>
                      </a:schemeClr>
                    </a:solidFill>
                  </a:tcPr>
                </a:tc>
                <a:tc>
                  <a:txBody>
                    <a:bodyPr/>
                    <a:lstStyle/>
                    <a:p>
                      <a:pPr algn="r"/>
                      <a:r>
                        <a:rPr lang="fi-FI" sz="1600" b="1" dirty="0"/>
                        <a:t>-9 891</a:t>
                      </a:r>
                    </a:p>
                  </a:txBody>
                  <a:tcPr>
                    <a:solidFill>
                      <a:schemeClr val="bg2">
                        <a:lumMod val="95000"/>
                      </a:schemeClr>
                    </a:solidFill>
                  </a:tcPr>
                </a:tc>
                <a:extLst>
                  <a:ext uri="{0D108BD9-81ED-4DB2-BD59-A6C34878D82A}">
                    <a16:rowId xmlns:a16="http://schemas.microsoft.com/office/drawing/2014/main" val="1176217699"/>
                  </a:ext>
                </a:extLst>
              </a:tr>
              <a:tr h="512107">
                <a:tc>
                  <a:txBody>
                    <a:bodyPr/>
                    <a:lstStyle/>
                    <a:p>
                      <a:r>
                        <a:rPr lang="fi-FI" sz="1600" b="1" dirty="0"/>
                        <a:t>Kasvu-%</a:t>
                      </a:r>
                    </a:p>
                  </a:txBody>
                  <a:tcPr>
                    <a:solidFill>
                      <a:schemeClr val="bg2">
                        <a:lumMod val="95000"/>
                      </a:schemeClr>
                    </a:solidFill>
                  </a:tcPr>
                </a:tc>
                <a:tc>
                  <a:txBody>
                    <a:bodyPr/>
                    <a:lstStyle/>
                    <a:p>
                      <a:pPr algn="r"/>
                      <a:r>
                        <a:rPr lang="fi-FI" sz="1600" b="1" dirty="0"/>
                        <a:t>4,5%</a:t>
                      </a:r>
                    </a:p>
                  </a:txBody>
                  <a:tcPr>
                    <a:solidFill>
                      <a:schemeClr val="bg2">
                        <a:lumMod val="95000"/>
                      </a:schemeClr>
                    </a:solidFill>
                  </a:tcPr>
                </a:tc>
                <a:extLst>
                  <a:ext uri="{0D108BD9-81ED-4DB2-BD59-A6C34878D82A}">
                    <a16:rowId xmlns:a16="http://schemas.microsoft.com/office/drawing/2014/main" val="2047930465"/>
                  </a:ext>
                </a:extLst>
              </a:tr>
              <a:tr h="512107">
                <a:tc>
                  <a:txBody>
                    <a:bodyPr/>
                    <a:lstStyle/>
                    <a:p>
                      <a:r>
                        <a:rPr lang="fi-FI" sz="1600" b="1" dirty="0"/>
                        <a:t>Kasvu-% ilman vuokramuutoksia</a:t>
                      </a:r>
                    </a:p>
                  </a:txBody>
                  <a:tcPr>
                    <a:solidFill>
                      <a:schemeClr val="bg2">
                        <a:lumMod val="95000"/>
                      </a:schemeClr>
                    </a:solidFill>
                  </a:tcPr>
                </a:tc>
                <a:tc>
                  <a:txBody>
                    <a:bodyPr/>
                    <a:lstStyle/>
                    <a:p>
                      <a:pPr algn="r"/>
                      <a:r>
                        <a:rPr lang="fi-FI" sz="1600" b="1" dirty="0"/>
                        <a:t>%</a:t>
                      </a:r>
                    </a:p>
                  </a:txBody>
                  <a:tcPr>
                    <a:solidFill>
                      <a:schemeClr val="bg2">
                        <a:lumMod val="95000"/>
                      </a:schemeClr>
                    </a:solidFill>
                  </a:tcPr>
                </a:tc>
                <a:extLst>
                  <a:ext uri="{0D108BD9-81ED-4DB2-BD59-A6C34878D82A}">
                    <a16:rowId xmlns:a16="http://schemas.microsoft.com/office/drawing/2014/main" val="2178641684"/>
                  </a:ext>
                </a:extLst>
              </a:tr>
              <a:tr h="512107">
                <a:tc>
                  <a:txBody>
                    <a:bodyPr/>
                    <a:lstStyle/>
                    <a:p>
                      <a:r>
                        <a:rPr lang="fi-FI" sz="1600" b="1" dirty="0">
                          <a:highlight>
                            <a:srgbClr val="FFFF00"/>
                          </a:highlight>
                        </a:rPr>
                        <a:t>Ero kehyspäätökseen</a:t>
                      </a:r>
                    </a:p>
                  </a:txBody>
                  <a:tcPr>
                    <a:solidFill>
                      <a:schemeClr val="bg2">
                        <a:lumMod val="95000"/>
                      </a:schemeClr>
                    </a:solidFill>
                  </a:tcPr>
                </a:tc>
                <a:tc>
                  <a:txBody>
                    <a:bodyPr/>
                    <a:lstStyle/>
                    <a:p>
                      <a:pPr algn="r"/>
                      <a:r>
                        <a:rPr lang="fi-FI" sz="1600" b="1" dirty="0">
                          <a:highlight>
                            <a:srgbClr val="FFFF00"/>
                          </a:highlight>
                        </a:rPr>
                        <a:t>-4 459</a:t>
                      </a:r>
                    </a:p>
                  </a:txBody>
                  <a:tcPr>
                    <a:solidFill>
                      <a:schemeClr val="bg2">
                        <a:lumMod val="95000"/>
                      </a:schemeClr>
                    </a:solidFill>
                  </a:tcPr>
                </a:tc>
                <a:extLst>
                  <a:ext uri="{0D108BD9-81ED-4DB2-BD59-A6C34878D82A}">
                    <a16:rowId xmlns:a16="http://schemas.microsoft.com/office/drawing/2014/main" val="3140460899"/>
                  </a:ext>
                </a:extLst>
              </a:tr>
            </a:tbl>
          </a:graphicData>
        </a:graphic>
      </p:graphicFrame>
    </p:spTree>
    <p:extLst>
      <p:ext uri="{BB962C8B-B14F-4D97-AF65-F5344CB8AC3E}">
        <p14:creationId xmlns:p14="http://schemas.microsoft.com/office/powerpoint/2010/main" val="276991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691201141"/>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0" i="0" u="none" strike="noStrike" kern="1200" dirty="0">
                          <a:solidFill>
                            <a:srgbClr val="000000"/>
                          </a:solidFill>
                          <a:effectLst/>
                          <a:latin typeface="+mn-lt"/>
                          <a:ea typeface="+mn-ea"/>
                          <a:cs typeface="+mn-cs"/>
                        </a:rPr>
                        <a:t>ICT-kustannusten muutos</a:t>
                      </a:r>
                    </a:p>
                  </a:txBody>
                  <a:tcPr>
                    <a:solidFill>
                      <a:schemeClr val="bg2">
                        <a:lumMod val="95000"/>
                      </a:schemeClr>
                    </a:solidFill>
                  </a:tcPr>
                </a:tc>
                <a:tc>
                  <a:txBody>
                    <a:bodyPr/>
                    <a:lstStyle/>
                    <a:p>
                      <a:pPr algn="r"/>
                      <a:r>
                        <a:rPr lang="fi-FI" sz="1600" b="1" dirty="0"/>
                        <a:t>170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3754874"/>
          </a:xfrm>
          <a:prstGeom prst="rect">
            <a:avLst/>
          </a:prstGeom>
          <a:noFill/>
        </p:spPr>
        <p:txBody>
          <a:bodyPr wrap="square" lIns="91440" tIns="45720" rIns="91440" bIns="45720" rtlCol="0" anchor="t">
            <a:spAutoFit/>
          </a:bodyPr>
          <a:lstStyle/>
          <a:p>
            <a:pPr marL="285750" indent="-285750">
              <a:buFont typeface="Arial"/>
              <a:buChar char="•"/>
            </a:pPr>
            <a:r>
              <a:rPr lang="fi-FI" sz="1400" dirty="0">
                <a:latin typeface="+mj-lt"/>
                <a:ea typeface="ＭＳ Ｐゴシック"/>
              </a:rPr>
              <a:t>Varhaiskasvatuspalveluiden ICT-siirto </a:t>
            </a:r>
            <a:r>
              <a:rPr lang="fi-FI" sz="1400" dirty="0" err="1">
                <a:latin typeface="+mj-lt"/>
                <a:ea typeface="ＭＳ Ｐゴシック"/>
              </a:rPr>
              <a:t>Effica</a:t>
            </a:r>
            <a:r>
              <a:rPr lang="fi-FI" sz="1400" dirty="0">
                <a:latin typeface="+mj-lt"/>
                <a:ea typeface="ＭＳ Ｐゴシック"/>
              </a:rPr>
              <a:t>-asiakastietojärjestelmästä </a:t>
            </a:r>
            <a:r>
              <a:rPr lang="fi-FI" sz="1400" dirty="0" err="1">
                <a:latin typeface="+mj-lt"/>
                <a:ea typeface="ＭＳ Ｐゴシック"/>
              </a:rPr>
              <a:t>Edlevoon</a:t>
            </a:r>
            <a:r>
              <a:rPr lang="fi-FI" sz="1400" dirty="0">
                <a:latin typeface="+mj-lt"/>
                <a:ea typeface="ＭＳ Ｐゴシック"/>
              </a:rPr>
              <a:t> edellyttää ma. 1 </a:t>
            </a:r>
            <a:r>
              <a:rPr lang="fi-FI" sz="1400" dirty="0" err="1">
                <a:latin typeface="+mj-lt"/>
                <a:ea typeface="ＭＳ Ｐゴシック"/>
              </a:rPr>
              <a:t>htv</a:t>
            </a:r>
            <a:r>
              <a:rPr lang="fi-FI" sz="1400" dirty="0">
                <a:latin typeface="+mj-lt"/>
                <a:ea typeface="ＭＳ Ｐゴシック"/>
              </a:rPr>
              <a:t> tietohallinnon koordinaattoriresurssin, 50 000€. Muutos on toiminnallisesti tärkeä ja aikakriittinen </a:t>
            </a:r>
            <a:r>
              <a:rPr lang="fi-FI" sz="1400" dirty="0" err="1">
                <a:latin typeface="+mj-lt"/>
                <a:ea typeface="ＭＳ Ｐゴシック"/>
              </a:rPr>
              <a:t>DVV:n</a:t>
            </a:r>
            <a:r>
              <a:rPr lang="fi-FI" sz="1400" dirty="0">
                <a:latin typeface="+mj-lt"/>
                <a:ea typeface="ＭＳ Ｐゴシック"/>
              </a:rPr>
              <a:t> linjausten vuoksi. Siirtymän vuoksi 2024 voidaan luopua päällekkäisestä palvelintekniikasta.</a:t>
            </a:r>
            <a:endParaRPr lang="fi-FI" sz="1400" dirty="0">
              <a:latin typeface="+mj-lt"/>
            </a:endParaRPr>
          </a:p>
          <a:p>
            <a:pPr marL="285750" indent="-285750">
              <a:buFont typeface="Arial"/>
              <a:buChar char="•"/>
            </a:pPr>
            <a:r>
              <a:rPr lang="fi-FI" sz="1400" dirty="0">
                <a:latin typeface="+mj-lt"/>
                <a:ea typeface="ＭＳ Ｐゴシック"/>
              </a:rPr>
              <a:t>Microsoft ja Office 365 NCE –lisenssikustannusten korotus (12.5%-15%/lisenssi), 10 000€. Toimittajan ilmoittamat lisenssikustannusten indeksikorotukset E-sarjan lisensseille.</a:t>
            </a:r>
          </a:p>
          <a:p>
            <a:pPr marL="285750" indent="-285750">
              <a:buFont typeface="Arial"/>
              <a:buChar char="•"/>
            </a:pPr>
            <a:r>
              <a:rPr lang="fi-FI" sz="1400" dirty="0">
                <a:latin typeface="+mj-lt"/>
                <a:ea typeface="ＭＳ Ｐゴシック"/>
              </a:rPr>
              <a:t>Langattoman verkon laajennus tilahallinnon suunnitelmien mukaisesti, jatkuvat vuosikustannukset 40 000€. Uudiskohteet ovat varusteltava kattavasti langattomalla verkolla laadukkaan tietoliikenneyhteyden takaamiseksi.</a:t>
            </a:r>
            <a:endParaRPr lang="fi-FI" sz="1400" dirty="0">
              <a:latin typeface="+mj-lt"/>
            </a:endParaRPr>
          </a:p>
          <a:p>
            <a:pPr marL="285750" indent="-285750">
              <a:buFont typeface="Arial"/>
              <a:buChar char="•"/>
            </a:pPr>
            <a:r>
              <a:rPr lang="fi-FI" sz="1400" dirty="0">
                <a:latin typeface="+mj-lt"/>
                <a:ea typeface="ＭＳ Ｐゴシック"/>
              </a:rPr>
              <a:t>Laitekannan päivitykset digitaalisten kehittämissuunnitelmien mukaisesti, 40 000€. Jatkuvat vuosikustannukset </a:t>
            </a:r>
            <a:r>
              <a:rPr lang="fi-FI" sz="1400" dirty="0" err="1">
                <a:latin typeface="+mj-lt"/>
                <a:ea typeface="ＭＳ Ｐゴシック"/>
              </a:rPr>
              <a:t>Istekin</a:t>
            </a:r>
            <a:r>
              <a:rPr lang="fi-FI" sz="1400" dirty="0">
                <a:latin typeface="+mj-lt"/>
                <a:ea typeface="ＭＳ Ｐゴシック"/>
              </a:rPr>
              <a:t> ennusteen mukaan. Vanhentunut ja puutteellinen ICT/AV-tekniikka aiheuttaa helposti monenlaisia tukitarpeita ja rajoittaa opetusta ja opiskelua.</a:t>
            </a:r>
            <a:endParaRPr lang="fi-FI" sz="1400" dirty="0">
              <a:latin typeface="+mj-lt"/>
            </a:endParaRPr>
          </a:p>
          <a:p>
            <a:pPr marL="285750" indent="-285750">
              <a:buFont typeface="Arial"/>
              <a:buChar char="•"/>
            </a:pPr>
            <a:r>
              <a:rPr lang="fi-FI" sz="1400" dirty="0">
                <a:latin typeface="+mj-lt"/>
                <a:ea typeface="ＭＳ Ｐゴシック"/>
              </a:rPr>
              <a:t>AV-ylläpitokustannusten kasvu konseptoinnin mukaisesti, 10 000€. </a:t>
            </a:r>
            <a:r>
              <a:rPr lang="fi-FI" sz="1400" dirty="0" err="1">
                <a:latin typeface="+mj-lt"/>
                <a:ea typeface="ＭＳ Ｐゴシック"/>
              </a:rPr>
              <a:t>Istekin</a:t>
            </a:r>
            <a:r>
              <a:rPr lang="fi-FI" sz="1400" dirty="0">
                <a:latin typeface="+mj-lt"/>
                <a:ea typeface="ＭＳ Ｐゴシック"/>
              </a:rPr>
              <a:t> toimittamien av-ratkaisuiden ylläpitomaksut uudis- ja saneerauskohteisiin.</a:t>
            </a:r>
            <a:endParaRPr lang="fi-FI" sz="1400" dirty="0">
              <a:solidFill>
                <a:srgbClr val="0F0F0F"/>
              </a:solidFill>
              <a:latin typeface="+mj-lt"/>
            </a:endParaRPr>
          </a:p>
          <a:p>
            <a:pPr marL="285750" indent="-285750">
              <a:buFont typeface="Arial"/>
              <a:buChar char="•"/>
            </a:pPr>
            <a:r>
              <a:rPr lang="fi-FI" sz="1400" dirty="0">
                <a:solidFill>
                  <a:srgbClr val="0F0F0F"/>
                </a:solidFill>
                <a:latin typeface="+mj-lt"/>
                <a:ea typeface="ＭＳ Ｐゴシック"/>
              </a:rPr>
              <a:t>Luuppi-tietosuojapalvelu opetuskäytön sovelluksille, 20 000€. Tietosuojapalvelu auditoi kaikki palvelualueen opetuskäytön sovellukset ja tarjoaa lainopillista apua GDPR-vaatimustenmukaisuuden suhteen. Lisäksi palveluun sisältyy opetushenkilöstön koulutusta. Rekisterinpitäjän velvollisuus on huolehtia tarjoamiensa palveluiden tietosuojaselvityksistä ja vaatimustenmukaisuudesta.</a:t>
            </a:r>
            <a:endParaRPr lang="fi-FI" sz="1400" dirty="0">
              <a:latin typeface="+mj-lt"/>
            </a:endParaRPr>
          </a:p>
        </p:txBody>
      </p:sp>
    </p:spTree>
    <p:extLst>
      <p:ext uri="{BB962C8B-B14F-4D97-AF65-F5344CB8AC3E}">
        <p14:creationId xmlns:p14="http://schemas.microsoft.com/office/powerpoint/2010/main" val="313723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573751412"/>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a:t>Asemakadun tilojen tiivistäminen</a:t>
                      </a:r>
                    </a:p>
                  </a:txBody>
                  <a:tcPr>
                    <a:solidFill>
                      <a:schemeClr val="bg2">
                        <a:lumMod val="95000"/>
                      </a:schemeClr>
                    </a:solidFill>
                  </a:tcPr>
                </a:tc>
                <a:tc>
                  <a:txBody>
                    <a:bodyPr/>
                    <a:lstStyle/>
                    <a:p>
                      <a:pPr algn="r"/>
                      <a:r>
                        <a:rPr lang="fi-FI" sz="1600" b="1" dirty="0"/>
                        <a:t>-70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631216"/>
          </a:xfrm>
          <a:prstGeom prst="rect">
            <a:avLst/>
          </a:prstGeom>
          <a:noFill/>
        </p:spPr>
        <p:txBody>
          <a:bodyPr wrap="square" lIns="91440" tIns="45720" rIns="91440" bIns="45720" rtlCol="0" anchor="t">
            <a:spAutoFit/>
          </a:bodyPr>
          <a:lstStyle/>
          <a:p>
            <a:r>
              <a:rPr lang="fi-FI" sz="1400" dirty="0">
                <a:latin typeface="+mj-lt"/>
                <a:ea typeface="ＭＳ Ｐゴシック"/>
              </a:rPr>
              <a:t>Tilat ovat vähäisellä käytöllä tällä hetkellä, joten tiivistämisellä ei ole vaikutusta toimintaan. Jatkossa tulisi pohtia tiloista luopumista ja toiminnan siirtämistä esimerkiksi </a:t>
            </a:r>
            <a:r>
              <a:rPr lang="fi-FI" sz="1400" dirty="0" err="1">
                <a:latin typeface="+mj-lt"/>
                <a:ea typeface="ＭＳ Ｐゴシック"/>
              </a:rPr>
              <a:t>vavi</a:t>
            </a:r>
            <a:r>
              <a:rPr lang="fi-FI" sz="1400" dirty="0">
                <a:latin typeface="+mj-lt"/>
                <a:ea typeface="ＭＳ Ｐゴシック"/>
              </a:rPr>
              <a:t>-talolle</a:t>
            </a:r>
            <a:endParaRPr lang="fi-FI" sz="1400" dirty="0">
              <a:latin typeface="+mj-lt"/>
            </a:endParaRPr>
          </a:p>
          <a:p>
            <a:endParaRPr lang="fi-FI" sz="1400" dirty="0">
              <a:latin typeface="+mj-lt"/>
            </a:endParaRPr>
          </a:p>
          <a:p>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2623865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395868798"/>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err="1"/>
                        <a:t>Kuel</a:t>
                      </a:r>
                      <a:r>
                        <a:rPr lang="fi-FI" sz="1600" b="0" dirty="0"/>
                        <a:t>, työterveys ja henkilöstömuutoksien kustannusmuutos </a:t>
                      </a:r>
                      <a:endParaRPr lang="fi-FI" sz="1200" b="0" dirty="0"/>
                    </a:p>
                  </a:txBody>
                  <a:tcPr>
                    <a:solidFill>
                      <a:schemeClr val="bg2">
                        <a:lumMod val="95000"/>
                      </a:schemeClr>
                    </a:solidFill>
                  </a:tcPr>
                </a:tc>
                <a:tc>
                  <a:txBody>
                    <a:bodyPr/>
                    <a:lstStyle/>
                    <a:p>
                      <a:pPr algn="r"/>
                      <a:r>
                        <a:rPr lang="fi-FI" sz="1600" b="1" dirty="0"/>
                        <a:t>595</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415772"/>
          </a:xfrm>
          <a:prstGeom prst="rect">
            <a:avLst/>
          </a:prstGeom>
          <a:noFill/>
        </p:spPr>
        <p:txBody>
          <a:bodyPr wrap="square" lIns="91440" tIns="45720" rIns="91440" bIns="45720" rtlCol="0" anchor="t">
            <a:spAutoFit/>
          </a:bodyPr>
          <a:lstStyle/>
          <a:p>
            <a:r>
              <a:rPr lang="fi-FI" sz="1400" dirty="0" err="1">
                <a:latin typeface="+mj-lt"/>
              </a:rPr>
              <a:t>Kuel</a:t>
            </a:r>
            <a:r>
              <a:rPr lang="fi-FI" sz="1400" dirty="0">
                <a:latin typeface="+mj-lt"/>
              </a:rPr>
              <a:t> muutokset vuodelle 2023, Kelan työterveyshuollon korvaukset pienenevät vuonna 2023. Henkilöstömäärän kasvaessa nousee myös mm. </a:t>
            </a:r>
            <a:r>
              <a:rPr lang="fi-FI" sz="1400">
                <a:latin typeface="+mj-lt"/>
              </a:rPr>
              <a:t>työterveyshuollon kustannukset.</a:t>
            </a:r>
            <a:endParaRPr lang="fi-FI" sz="1400" dirty="0">
              <a:latin typeface="+mj-lt"/>
            </a:endParaRPr>
          </a:p>
          <a:p>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21949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757848323"/>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a:t>Tilakustannusten muutos</a:t>
                      </a:r>
                    </a:p>
                  </a:txBody>
                  <a:tcPr>
                    <a:solidFill>
                      <a:schemeClr val="bg2">
                        <a:lumMod val="95000"/>
                      </a:schemeClr>
                    </a:solidFill>
                  </a:tcPr>
                </a:tc>
                <a:tc>
                  <a:txBody>
                    <a:bodyPr/>
                    <a:lstStyle/>
                    <a:p>
                      <a:pPr algn="r"/>
                      <a:r>
                        <a:rPr lang="fi-FI" sz="1600" b="1" dirty="0"/>
                        <a:t>4 657</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1631216"/>
          </a:xfrm>
          <a:prstGeom prst="rect">
            <a:avLst/>
          </a:prstGeom>
          <a:noFill/>
        </p:spPr>
        <p:txBody>
          <a:bodyPr wrap="square" lIns="91440" tIns="45720" rIns="91440" bIns="45720" rtlCol="0" anchor="t">
            <a:spAutoFit/>
          </a:bodyPr>
          <a:lstStyle/>
          <a:p>
            <a:r>
              <a:rPr lang="fi-FI" sz="1400" dirty="0">
                <a:latin typeface="+mj-lt"/>
              </a:rPr>
              <a:t>Tilakustannusten muutokset </a:t>
            </a:r>
            <a:r>
              <a:rPr lang="fi-FI" sz="1400" dirty="0">
                <a:latin typeface="+mj-lt"/>
                <a:cs typeface="Calibri" panose="020F0502020204030204" pitchFamily="34" charset="0"/>
              </a:rPr>
              <a:t>sisältävät </a:t>
            </a:r>
            <a:r>
              <a:rPr lang="fi-FI" sz="1400" b="0" dirty="0">
                <a:latin typeface="+mj-lt"/>
                <a:cs typeface="Calibri" panose="020F0502020204030204" pitchFamily="34" charset="0"/>
              </a:rPr>
              <a:t>lisäksi kustannusten nousut mm. lämmityksen, sähkön, kiinteistöjen ylläpidon, korjauskustannusten ja siivouksen osalta</a:t>
            </a:r>
            <a:r>
              <a:rPr lang="fi-FI" sz="1400" b="0" dirty="0">
                <a:latin typeface="+mj-lt"/>
              </a:rPr>
              <a:t>. </a:t>
            </a:r>
            <a:endParaRPr lang="fi-FI" sz="1400" dirty="0">
              <a:latin typeface="+mj-lt"/>
            </a:endParaRPr>
          </a:p>
          <a:p>
            <a:endParaRPr lang="fi-FI" sz="1400" dirty="0">
              <a:latin typeface="+mj-lt"/>
            </a:endParaRPr>
          </a:p>
          <a:p>
            <a:r>
              <a:rPr lang="fi-FI" sz="1400" dirty="0">
                <a:latin typeface="+mj-lt"/>
                <a:ea typeface="ＭＳ Ｐゴシック"/>
              </a:rPr>
              <a:t>Pienet yksiköt ja tehottomat sekä vajaakäyttöiset tilat nostavat kustannuksia.</a:t>
            </a:r>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524968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436110381"/>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a:t>Ateriapalvelujen hinnankorotus</a:t>
                      </a:r>
                    </a:p>
                  </a:txBody>
                  <a:tcPr>
                    <a:solidFill>
                      <a:schemeClr val="bg2">
                        <a:lumMod val="95000"/>
                      </a:schemeClr>
                    </a:solidFill>
                  </a:tcPr>
                </a:tc>
                <a:tc>
                  <a:txBody>
                    <a:bodyPr/>
                    <a:lstStyle/>
                    <a:p>
                      <a:pPr algn="r"/>
                      <a:r>
                        <a:rPr lang="fi-FI" sz="1600" b="1" dirty="0"/>
                        <a:t> 598</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2708434"/>
          </a:xfrm>
          <a:prstGeom prst="rect">
            <a:avLst/>
          </a:prstGeom>
          <a:noFill/>
        </p:spPr>
        <p:txBody>
          <a:bodyPr wrap="square" lIns="91440" tIns="45720" rIns="91440" bIns="45720" rtlCol="0" anchor="t">
            <a:spAutoFit/>
          </a:bodyPr>
          <a:lstStyle/>
          <a:p>
            <a:r>
              <a:rPr lang="fi-FI" sz="1400" dirty="0" err="1">
                <a:latin typeface="+mj-lt"/>
                <a:ea typeface="ＭＳ Ｐゴシック"/>
              </a:rPr>
              <a:t>Servican</a:t>
            </a:r>
            <a:r>
              <a:rPr lang="fi-FI" sz="1400" dirty="0">
                <a:latin typeface="+mj-lt"/>
                <a:ea typeface="ＭＳ Ｐゴシック"/>
              </a:rPr>
              <a:t> maailmantilanteesta johtuva hinnanmuutos.</a:t>
            </a:r>
            <a:endParaRPr lang="fi-FI" sz="1400" dirty="0">
              <a:latin typeface="+mj-lt"/>
            </a:endParaRPr>
          </a:p>
          <a:p>
            <a:endParaRPr lang="fi-FI" sz="1400" dirty="0">
              <a:latin typeface="+mj-lt"/>
            </a:endParaRPr>
          </a:p>
          <a:p>
            <a:r>
              <a:rPr lang="fi-FI" sz="1400" dirty="0">
                <a:latin typeface="+mj-lt"/>
              </a:rPr>
              <a:t>Vuonna 2023 </a:t>
            </a:r>
            <a:r>
              <a:rPr lang="fi-FI" sz="1400" dirty="0" err="1">
                <a:latin typeface="+mj-lt"/>
              </a:rPr>
              <a:t>Servican</a:t>
            </a:r>
            <a:r>
              <a:rPr lang="fi-FI" sz="1400" dirty="0">
                <a:latin typeface="+mj-lt"/>
              </a:rPr>
              <a:t> kasvulle ja oppimiselle tuottamiin palveluihin kohdistuu 944 t€ (7,1 %) kustannuspaine , joka koostuu henkilöstö -, elintarvike -, kuljetus -, investointi ja tilakustannusten noususta. Kustannuspaineista valtaosa (914 t€) kohdistuu ruokapalveluun. </a:t>
            </a:r>
            <a:r>
              <a:rPr lang="fi-FI" sz="1400" dirty="0" err="1">
                <a:latin typeface="+mj-lt"/>
              </a:rPr>
              <a:t>Servica</a:t>
            </a:r>
            <a:r>
              <a:rPr lang="fi-FI" sz="1400" dirty="0">
                <a:latin typeface="+mj-lt"/>
              </a:rPr>
              <a:t> tehostaa omaa toimintaansa 334 t€</a:t>
            </a:r>
          </a:p>
          <a:p>
            <a:endParaRPr lang="fi-FI" sz="1400" dirty="0">
              <a:latin typeface="+mj-lt"/>
            </a:endParaRPr>
          </a:p>
          <a:p>
            <a:r>
              <a:rPr lang="fi-FI" sz="1400" dirty="0">
                <a:latin typeface="+mj-lt"/>
              </a:rPr>
              <a:t>Ateriapalvelujen hinnankorotus on 5,1% </a:t>
            </a:r>
          </a:p>
          <a:p>
            <a:endParaRPr lang="fi-FI" sz="1400" dirty="0">
              <a:latin typeface="+mj-lt"/>
            </a:endParaRPr>
          </a:p>
          <a:p>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82942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875434427"/>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sz="1600" b="1" dirty="0">
                          <a:solidFill>
                            <a:schemeClr val="tx1"/>
                          </a:solidFill>
                          <a:highlight>
                            <a:srgbClr val="FFFF00"/>
                          </a:highlight>
                          <a:latin typeface="+mj-lt"/>
                        </a:rPr>
                        <a:t>Muut olennaiset muutokset</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0" dirty="0"/>
                        <a:t>Koulukuljetusten hintojen nousu</a:t>
                      </a:r>
                    </a:p>
                  </a:txBody>
                  <a:tcPr>
                    <a:solidFill>
                      <a:schemeClr val="bg2">
                        <a:lumMod val="95000"/>
                      </a:schemeClr>
                    </a:solidFill>
                  </a:tcPr>
                </a:tc>
                <a:tc>
                  <a:txBody>
                    <a:bodyPr/>
                    <a:lstStyle/>
                    <a:p>
                      <a:pPr algn="r"/>
                      <a:r>
                        <a:rPr lang="fi-FI" sz="1600" b="1" dirty="0"/>
                        <a:t> 300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462112" y="2013228"/>
            <a:ext cx="10728960" cy="1415772"/>
          </a:xfrm>
          <a:prstGeom prst="rect">
            <a:avLst/>
          </a:prstGeom>
          <a:noFill/>
        </p:spPr>
        <p:txBody>
          <a:bodyPr wrap="square" lIns="91440" tIns="45720" rIns="91440" bIns="45720" rtlCol="0" anchor="t">
            <a:spAutoFit/>
          </a:bodyPr>
          <a:lstStyle/>
          <a:p>
            <a:r>
              <a:rPr lang="fi-FI" sz="1400" dirty="0">
                <a:latin typeface="+mj-lt"/>
              </a:rPr>
              <a:t>Koulukustannusten muutos (TA 2022 4,4M € / TA 2023 4,7M€)</a:t>
            </a:r>
          </a:p>
          <a:p>
            <a:endParaRPr lang="fi-FI" sz="1400" dirty="0">
              <a:latin typeface="+mj-lt"/>
            </a:endParaRPr>
          </a:p>
          <a:p>
            <a:endParaRPr lang="fi-FI" sz="1400" dirty="0">
              <a:latin typeface="+mj-lt"/>
            </a:endParaRPr>
          </a:p>
          <a:p>
            <a:endParaRPr lang="fi-FI" sz="1400" b="0" i="0" u="none" strike="noStrike" dirty="0">
              <a:solidFill>
                <a:srgbClr val="000000"/>
              </a:solidFill>
              <a:effectLst/>
              <a:latin typeface="+mj-lt"/>
            </a:endParaRPr>
          </a:p>
          <a:p>
            <a:r>
              <a:rPr lang="fi-FI" sz="1400" dirty="0">
                <a:latin typeface="+mj-lt"/>
              </a:rPr>
              <a:t> </a:t>
            </a:r>
          </a:p>
          <a:p>
            <a:endParaRPr lang="fi-FI" sz="1600" dirty="0">
              <a:latin typeface="+mn-lt"/>
            </a:endParaRPr>
          </a:p>
        </p:txBody>
      </p:sp>
    </p:spTree>
    <p:extLst>
      <p:ext uri="{BB962C8B-B14F-4D97-AF65-F5344CB8AC3E}">
        <p14:creationId xmlns:p14="http://schemas.microsoft.com/office/powerpoint/2010/main" val="377869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Vaikutusarviot </a:t>
            </a:r>
            <a:r>
              <a:rPr lang="fi-FI" sz="1800" b="1" dirty="0" err="1">
                <a:ea typeface="ＭＳ Ｐゴシック"/>
                <a:cs typeface="Arial"/>
              </a:rPr>
              <a:t>ltk:n</a:t>
            </a:r>
            <a:r>
              <a:rPr lang="fi-FI" sz="1800" b="1" dirty="0">
                <a:ea typeface="ＭＳ Ｐゴシック"/>
                <a:cs typeface="Arial"/>
              </a:rPr>
              <a:t> talousarvioesitykseen:</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138281388"/>
              </p:ext>
            </p:extLst>
          </p:nvPr>
        </p:nvGraphicFramePr>
        <p:xfrm>
          <a:off x="524256" y="1005765"/>
          <a:ext cx="10728960" cy="288212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Varhaiskasvatus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0" i="0" u="none" strike="noStrike" kern="1200" dirty="0">
                          <a:solidFill>
                            <a:srgbClr val="000000"/>
                          </a:solidFill>
                          <a:effectLst/>
                          <a:latin typeface="+mn-lt"/>
                          <a:ea typeface="+mn-ea"/>
                          <a:cs typeface="+mn-cs"/>
                        </a:rPr>
                        <a:t>Palvelusetelin indeksikorotus 1.8.2022</a:t>
                      </a:r>
                    </a:p>
                  </a:txBody>
                  <a:tcPr>
                    <a:solidFill>
                      <a:schemeClr val="bg2">
                        <a:lumMod val="95000"/>
                      </a:schemeClr>
                    </a:solidFill>
                  </a:tcPr>
                </a:tc>
                <a:tc>
                  <a:txBody>
                    <a:bodyPr/>
                    <a:lstStyle/>
                    <a:p>
                      <a:pPr algn="r"/>
                      <a:r>
                        <a:rPr lang="fi-FI" sz="1600" dirty="0"/>
                        <a:t>2 400</a:t>
                      </a:r>
                    </a:p>
                  </a:txBody>
                  <a:tcPr>
                    <a:solidFill>
                      <a:schemeClr val="bg2">
                        <a:lumMod val="95000"/>
                      </a:schemeClr>
                    </a:solidFill>
                  </a:tcPr>
                </a:tc>
                <a:extLst>
                  <a:ext uri="{0D108BD9-81ED-4DB2-BD59-A6C34878D82A}">
                    <a16:rowId xmlns:a16="http://schemas.microsoft.com/office/drawing/2014/main" val="4226493393"/>
                  </a:ext>
                </a:extLst>
              </a:tr>
              <a:tr h="426135">
                <a:tc>
                  <a:txBody>
                    <a:bodyPr/>
                    <a:lstStyle/>
                    <a:p>
                      <a:pPr algn="l"/>
                      <a:r>
                        <a:rPr lang="fi-FI" sz="1600" b="0" dirty="0"/>
                        <a:t>Kolmiportaisen tuen laajentaminen varhaiskasvatuksessa + </a:t>
                      </a:r>
                      <a:r>
                        <a:rPr lang="fi-FI" sz="1600" b="0" dirty="0" err="1"/>
                        <a:t>ProVaka</a:t>
                      </a:r>
                      <a:r>
                        <a:rPr lang="fi-FI" sz="1600" b="0" dirty="0"/>
                        <a:t>-koulutuskokonaisuuden jatko</a:t>
                      </a:r>
                    </a:p>
                  </a:txBody>
                  <a:tcPr>
                    <a:solidFill>
                      <a:schemeClr val="bg2">
                        <a:lumMod val="95000"/>
                      </a:schemeClr>
                    </a:solidFill>
                  </a:tcPr>
                </a:tc>
                <a:tc>
                  <a:txBody>
                    <a:bodyPr/>
                    <a:lstStyle/>
                    <a:p>
                      <a:pPr algn="r"/>
                      <a:r>
                        <a:rPr lang="fi-FI" sz="1600" b="0" dirty="0"/>
                        <a:t>267</a:t>
                      </a:r>
                    </a:p>
                  </a:txBody>
                  <a:tcPr>
                    <a:solidFill>
                      <a:schemeClr val="bg2">
                        <a:lumMod val="95000"/>
                      </a:schemeClr>
                    </a:solidFill>
                  </a:tcPr>
                </a:tc>
                <a:extLst>
                  <a:ext uri="{0D108BD9-81ED-4DB2-BD59-A6C34878D82A}">
                    <a16:rowId xmlns:a16="http://schemas.microsoft.com/office/drawing/2014/main" val="414892882"/>
                  </a:ext>
                </a:extLst>
              </a:tr>
              <a:tr h="426135">
                <a:tc>
                  <a:txBody>
                    <a:bodyPr/>
                    <a:lstStyle/>
                    <a:p>
                      <a:pPr algn="l"/>
                      <a:r>
                        <a:rPr lang="fi-FI" sz="1600" b="0" dirty="0"/>
                        <a:t>Varhaiskasvatuslaissa muutettiin 1.8.2021 alkaen henkilöstön mitoitusta koskevaa säädäntöä.</a:t>
                      </a:r>
                      <a:endParaRPr lang="fi-FI" sz="1200" b="0" dirty="0"/>
                    </a:p>
                  </a:txBody>
                  <a:tcPr>
                    <a:solidFill>
                      <a:schemeClr val="bg2">
                        <a:lumMod val="95000"/>
                      </a:schemeClr>
                    </a:solidFill>
                  </a:tcPr>
                </a:tc>
                <a:tc>
                  <a:txBody>
                    <a:bodyPr/>
                    <a:lstStyle/>
                    <a:p>
                      <a:pPr algn="r"/>
                      <a:r>
                        <a:rPr lang="fi-FI" sz="1600" b="0" dirty="0"/>
                        <a:t>540</a:t>
                      </a:r>
                    </a:p>
                  </a:txBody>
                  <a:tcPr>
                    <a:solidFill>
                      <a:schemeClr val="bg2">
                        <a:lumMod val="95000"/>
                      </a:schemeClr>
                    </a:solidFill>
                  </a:tcPr>
                </a:tc>
                <a:extLst>
                  <a:ext uri="{0D108BD9-81ED-4DB2-BD59-A6C34878D82A}">
                    <a16:rowId xmlns:a16="http://schemas.microsoft.com/office/drawing/2014/main" val="2233987550"/>
                  </a:ext>
                </a:extLst>
              </a:tr>
              <a:tr h="426135">
                <a:tc>
                  <a:txBody>
                    <a:bodyPr/>
                    <a:lstStyle/>
                    <a:p>
                      <a:pPr algn="l"/>
                      <a:endParaRPr lang="fi-FI" sz="1600" b="0" dirty="0"/>
                    </a:p>
                  </a:txBody>
                  <a:tcPr>
                    <a:solidFill>
                      <a:schemeClr val="bg2">
                        <a:lumMod val="95000"/>
                      </a:schemeClr>
                    </a:solidFill>
                  </a:tcPr>
                </a:tc>
                <a:tc>
                  <a:txBody>
                    <a:bodyPr/>
                    <a:lstStyle/>
                    <a:p>
                      <a:pPr algn="r"/>
                      <a:endParaRPr lang="fi-FI" sz="1600" b="0" dirty="0"/>
                    </a:p>
                  </a:txBody>
                  <a:tcPr>
                    <a:solidFill>
                      <a:schemeClr val="bg2">
                        <a:lumMod val="95000"/>
                      </a:schemeClr>
                    </a:solidFill>
                  </a:tcPr>
                </a:tc>
                <a:extLst>
                  <a:ext uri="{0D108BD9-81ED-4DB2-BD59-A6C34878D82A}">
                    <a16:rowId xmlns:a16="http://schemas.microsoft.com/office/drawing/2014/main" val="809096231"/>
                  </a:ext>
                </a:extLst>
              </a:tr>
              <a:tr h="426135">
                <a:tc>
                  <a:txBody>
                    <a:bodyPr/>
                    <a:lstStyle/>
                    <a:p>
                      <a:pPr algn="l"/>
                      <a:r>
                        <a:rPr lang="fi-FI" sz="1600" b="1" dirty="0"/>
                        <a:t>YHTEENSÄ</a:t>
                      </a:r>
                    </a:p>
                  </a:txBody>
                  <a:tcPr>
                    <a:solidFill>
                      <a:schemeClr val="bg2">
                        <a:lumMod val="95000"/>
                      </a:schemeClr>
                    </a:solidFill>
                  </a:tcPr>
                </a:tc>
                <a:tc>
                  <a:txBody>
                    <a:bodyPr/>
                    <a:lstStyle/>
                    <a:p>
                      <a:pPr algn="r"/>
                      <a:r>
                        <a:rPr lang="fi-FI" sz="1600" b="1" dirty="0"/>
                        <a:t>3 207</a:t>
                      </a:r>
                    </a:p>
                  </a:txBody>
                  <a:tcPr>
                    <a:solidFill>
                      <a:schemeClr val="bg2">
                        <a:lumMod val="95000"/>
                      </a:schemeClr>
                    </a:solidFill>
                  </a:tcPr>
                </a:tc>
                <a:extLst>
                  <a:ext uri="{0D108BD9-81ED-4DB2-BD59-A6C34878D82A}">
                    <a16:rowId xmlns:a16="http://schemas.microsoft.com/office/drawing/2014/main" val="2858028810"/>
                  </a:ext>
                </a:extLst>
              </a:tr>
            </a:tbl>
          </a:graphicData>
        </a:graphic>
      </p:graphicFrame>
    </p:spTree>
    <p:extLst>
      <p:ext uri="{BB962C8B-B14F-4D97-AF65-F5344CB8AC3E}">
        <p14:creationId xmlns:p14="http://schemas.microsoft.com/office/powerpoint/2010/main" val="220498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553179232"/>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Varhaiskasvatus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1" i="0" u="none" strike="noStrike" dirty="0">
                          <a:solidFill>
                            <a:srgbClr val="000000"/>
                          </a:solidFill>
                          <a:effectLst/>
                          <a:latin typeface="+mj-lt"/>
                        </a:rPr>
                        <a:t>Palvelusetelin indeksikorotus 1.8.2022</a:t>
                      </a:r>
                    </a:p>
                  </a:txBody>
                  <a:tcPr marL="7620" marR="7620" marT="7620" marB="0" anchor="b">
                    <a:solidFill>
                      <a:schemeClr val="bg2">
                        <a:lumMod val="95000"/>
                      </a:schemeClr>
                    </a:solidFill>
                  </a:tcPr>
                </a:tc>
                <a:tc>
                  <a:txBody>
                    <a:bodyPr/>
                    <a:lstStyle/>
                    <a:p>
                      <a:pPr algn="r"/>
                      <a:r>
                        <a:rPr lang="fi-FI" sz="1600" b="1" dirty="0"/>
                        <a:t>2 400</a:t>
                      </a:r>
                    </a:p>
                  </a:txBody>
                  <a:tcPr>
                    <a:solidFill>
                      <a:schemeClr val="bg2">
                        <a:lumMod val="95000"/>
                      </a:schemeClr>
                    </a:solidFill>
                  </a:tcPr>
                </a:tc>
                <a:extLst>
                  <a:ext uri="{0D108BD9-81ED-4DB2-BD59-A6C34878D82A}">
                    <a16:rowId xmlns:a16="http://schemas.microsoft.com/office/drawing/2014/main" val="4226493393"/>
                  </a:ext>
                </a:extLst>
              </a:tr>
            </a:tbl>
          </a:graphicData>
        </a:graphic>
      </p:graphicFrame>
      <p:sp>
        <p:nvSpPr>
          <p:cNvPr id="2" name="Tekstiruutu 1">
            <a:extLst>
              <a:ext uri="{FF2B5EF4-FFF2-40B4-BE49-F238E27FC236}">
                <a16:creationId xmlns:a16="http://schemas.microsoft.com/office/drawing/2014/main" id="{258CC861-2E8B-4B67-A51E-9341D1C0A93B}"/>
              </a:ext>
            </a:extLst>
          </p:cNvPr>
          <p:cNvSpPr txBox="1"/>
          <p:nvPr/>
        </p:nvSpPr>
        <p:spPr>
          <a:xfrm>
            <a:off x="242690" y="2049046"/>
            <a:ext cx="11010525" cy="3416320"/>
          </a:xfrm>
          <a:prstGeom prst="rect">
            <a:avLst/>
          </a:prstGeom>
          <a:noFill/>
        </p:spPr>
        <p:txBody>
          <a:bodyPr wrap="square" lIns="91440" tIns="45720" rIns="91440" bIns="45720" rtlCol="0" anchor="t">
            <a:spAutoFit/>
          </a:bodyPr>
          <a:lstStyle/>
          <a:p>
            <a:r>
              <a:rPr lang="fi-FI" sz="1400" dirty="0">
                <a:latin typeface="+mj-lt"/>
              </a:rPr>
              <a:t>Kustannusvaikutus – korotus pohjaan 1 600 000 € ja indeksitarkistus 800 000 €, yht. 2 400 000 €</a:t>
            </a:r>
          </a:p>
          <a:p>
            <a:endParaRPr lang="fi-FI" sz="1400" dirty="0">
              <a:solidFill>
                <a:srgbClr val="FF0000"/>
              </a:solidFill>
              <a:latin typeface="+mj-lt"/>
            </a:endParaRPr>
          </a:p>
          <a:p>
            <a:r>
              <a:rPr lang="fi-FI" sz="1400" dirty="0">
                <a:latin typeface="+mj-lt"/>
              </a:rPr>
              <a:t>Palvelusetelin indeksitarkistus nostaa palvelusetelikuluja merkittävästi. Palvelusetelin taso on kuitenkin säilytettävä valtakunnallisella tasolla ja sillä tasolla, että yksityinen varhaiskasvatus on elinvoimainen.</a:t>
            </a:r>
            <a:endParaRPr lang="en-US" sz="1400" dirty="0">
              <a:latin typeface="+mj-lt"/>
            </a:endParaRPr>
          </a:p>
          <a:p>
            <a:r>
              <a:rPr lang="fi-FI" sz="1400" dirty="0">
                <a:latin typeface="+mj-lt"/>
                <a:ea typeface="ＭＳ Ｐゴシック"/>
                <a:cs typeface="Arial"/>
              </a:rPr>
              <a:t>Palvelusetelin indeksikorotus on hyväksytty kasvun ja oppimisen lautakunnassa 7.6.2022 (§42).</a:t>
            </a:r>
          </a:p>
          <a:p>
            <a:endParaRPr lang="fi-FI" sz="1400" dirty="0">
              <a:latin typeface="+mj-lt"/>
              <a:ea typeface="ＭＳ Ｐゴシック"/>
              <a:cs typeface="Arial"/>
            </a:endParaRPr>
          </a:p>
          <a:p>
            <a:r>
              <a:rPr lang="fi-FI" sz="1400" dirty="0">
                <a:latin typeface="+mj-lt"/>
                <a:ea typeface="ＭＳ Ｐゴシック"/>
                <a:cs typeface="Arial"/>
              </a:rPr>
              <a:t>Palvelusetelin kattohinnan korotus ehkäisee osaltaan lisämaksujen perimisen ja palvelun hinta pysyy todennäköisemmin kunnan palveluhinnan tasolla. Tämä parantaa yksityisten palveluntuottajien mahdollisuuksia tarjota palveluja asiakkaille ja tukee näin lähipalvelua sekä varhaisen tuen toteutumista. </a:t>
            </a:r>
            <a:endParaRPr lang="fi-FI" sz="1400" dirty="0">
              <a:latin typeface="+mj-lt"/>
              <a:cs typeface="Arial"/>
            </a:endParaRPr>
          </a:p>
          <a:p>
            <a:r>
              <a:rPr lang="fi-FI" sz="1400" dirty="0">
                <a:latin typeface="+mj-lt"/>
                <a:ea typeface="ＭＳ Ｐゴシック"/>
                <a:cs typeface="Arial"/>
              </a:rPr>
              <a:t>Hinnan korotus vahvistaa yksityisten palveluntuottajien tuloja vastaamaan kustannuskehitystä ja monipuolistaa palvelun tarjontaa, mutta heikentää osaltaan Kuopion kaupungin taloustilannetta. Toisaalta palvelun kysyntään vastaaminen edellyttäisi kaupungin oman palvelutuotannon lisäämistä, mikä johtaisi vastaavaan taloustilanteeseen</a:t>
            </a:r>
            <a:r>
              <a:rPr lang="fi-FI" sz="1400" dirty="0">
                <a:solidFill>
                  <a:srgbClr val="FF0000"/>
                </a:solidFill>
                <a:latin typeface="+mj-lt"/>
                <a:ea typeface="ＭＳ Ｐゴシック"/>
                <a:cs typeface="Arial"/>
              </a:rPr>
              <a:t>.</a:t>
            </a:r>
          </a:p>
          <a:p>
            <a:endParaRPr lang="fi-FI" sz="1600" dirty="0">
              <a:solidFill>
                <a:srgbClr val="0F0F0F"/>
              </a:solidFill>
              <a:latin typeface="Arial"/>
              <a:cs typeface="Arial"/>
            </a:endParaRPr>
          </a:p>
          <a:p>
            <a:endParaRPr lang="fi-FI" sz="1600" dirty="0">
              <a:solidFill>
                <a:srgbClr val="FF0000"/>
              </a:solidFill>
              <a:latin typeface="+mn-lt"/>
            </a:endParaRPr>
          </a:p>
          <a:p>
            <a:endParaRPr lang="fi-FI" sz="1600" dirty="0">
              <a:solidFill>
                <a:srgbClr val="FF0000"/>
              </a:solidFill>
              <a:latin typeface="+mn-lt"/>
            </a:endParaRPr>
          </a:p>
        </p:txBody>
      </p:sp>
    </p:spTree>
    <p:extLst>
      <p:ext uri="{BB962C8B-B14F-4D97-AF65-F5344CB8AC3E}">
        <p14:creationId xmlns:p14="http://schemas.microsoft.com/office/powerpoint/2010/main" val="229463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86835790"/>
              </p:ext>
            </p:extLst>
          </p:nvPr>
        </p:nvGraphicFramePr>
        <p:xfrm>
          <a:off x="504965" y="700965"/>
          <a:ext cx="10728960" cy="1024599"/>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Varhaiskasvatus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Kolmiportaisen tuen laajentaminen varhaiskasvatuksessa + </a:t>
                      </a:r>
                      <a:r>
                        <a:rPr lang="fi-FI" sz="1600" b="1" dirty="0" err="1"/>
                        <a:t>ProVaka</a:t>
                      </a:r>
                      <a:r>
                        <a:rPr lang="fi-FI" sz="1600" b="1" dirty="0"/>
                        <a:t>-koulutuskokonaisuuden jatko</a:t>
                      </a:r>
                    </a:p>
                  </a:txBody>
                  <a:tcPr>
                    <a:solidFill>
                      <a:schemeClr val="bg2">
                        <a:lumMod val="95000"/>
                      </a:schemeClr>
                    </a:solidFill>
                  </a:tcPr>
                </a:tc>
                <a:tc>
                  <a:txBody>
                    <a:bodyPr/>
                    <a:lstStyle/>
                    <a:p>
                      <a:pPr algn="r"/>
                      <a:r>
                        <a:rPr lang="fi-FI" sz="1600" b="1" dirty="0"/>
                        <a:t>267</a:t>
                      </a:r>
                    </a:p>
                  </a:txBody>
                  <a:tcPr>
                    <a:solidFill>
                      <a:schemeClr val="bg2">
                        <a:lumMod val="95000"/>
                      </a:schemeClr>
                    </a:solidFill>
                  </a:tcPr>
                </a:tc>
                <a:extLst>
                  <a:ext uri="{0D108BD9-81ED-4DB2-BD59-A6C34878D82A}">
                    <a16:rowId xmlns:a16="http://schemas.microsoft.com/office/drawing/2014/main" val="414892882"/>
                  </a:ext>
                </a:extLst>
              </a:tr>
            </a:tbl>
          </a:graphicData>
        </a:graphic>
      </p:graphicFrame>
      <p:sp>
        <p:nvSpPr>
          <p:cNvPr id="2" name="Tekstiruutu 1">
            <a:extLst>
              <a:ext uri="{FF2B5EF4-FFF2-40B4-BE49-F238E27FC236}">
                <a16:creationId xmlns:a16="http://schemas.microsoft.com/office/drawing/2014/main" id="{87172EB0-8D9A-4FEC-9883-453780D2EDD1}"/>
              </a:ext>
            </a:extLst>
          </p:cNvPr>
          <p:cNvSpPr txBox="1"/>
          <p:nvPr/>
        </p:nvSpPr>
        <p:spPr>
          <a:xfrm>
            <a:off x="504965" y="1878941"/>
            <a:ext cx="10728960" cy="4278094"/>
          </a:xfrm>
          <a:prstGeom prst="rect">
            <a:avLst/>
          </a:prstGeom>
          <a:noFill/>
        </p:spPr>
        <p:txBody>
          <a:bodyPr wrap="square" lIns="91440" tIns="45720" rIns="91440" bIns="45720" rtlCol="0" anchor="t">
            <a:spAutoFit/>
          </a:bodyPr>
          <a:lstStyle/>
          <a:p>
            <a:r>
              <a:rPr lang="fi-FI" sz="1400" b="1" dirty="0">
                <a:latin typeface="+mj-lt"/>
                <a:ea typeface="ＭＳ Ｐゴシック"/>
              </a:rPr>
              <a:t>1.8.2022 voimaan tullut varhaiskasvatuslain muutos. Kolmiportaisen tuen laajeneminen varhaiskasvatukseen. Lisätään 6 erityisopettajaa/  250 000 €. </a:t>
            </a:r>
            <a:endParaRPr lang="fi-FI" sz="1400" b="1" dirty="0">
              <a:latin typeface="+mj-lt"/>
            </a:endParaRPr>
          </a:p>
          <a:p>
            <a:r>
              <a:rPr lang="fi-FI" sz="1400" dirty="0">
                <a:latin typeface="+mj-lt"/>
                <a:ea typeface="ＭＳ Ｐゴシック"/>
              </a:rPr>
              <a:t>Lapsen tukemisen prosessin täsmentyminen tulee lisäämään hallinnollista työtä ja erityisopettajien työtä sekä tuo painetta lisätä myös avustajamäärää. </a:t>
            </a:r>
            <a:r>
              <a:rPr lang="fi-FI" sz="1400" dirty="0">
                <a:latin typeface="+mj-lt"/>
                <a:ea typeface="Verdana"/>
              </a:rPr>
              <a:t>Varhaiskasvatuksen erityisopettajat ovat tärkeässä roolissa uudessa hallintopäätösprosessissa.</a:t>
            </a:r>
            <a:endParaRPr lang="fi-FI" sz="1400" dirty="0">
              <a:latin typeface="Arial"/>
              <a:ea typeface="ＭＳ Ｐゴシック"/>
              <a:cs typeface="Arial"/>
            </a:endParaRPr>
          </a:p>
          <a:p>
            <a:r>
              <a:rPr lang="fi-FI" sz="1400" dirty="0">
                <a:latin typeface="Verdana"/>
                <a:ea typeface="Verdana"/>
                <a:cs typeface="Arial"/>
              </a:rPr>
              <a:t>Lain mukaan tuen toteuttaminen on aloitettava välittömästi tuen tarpeen ilmettyä.</a:t>
            </a:r>
            <a:endParaRPr lang="fi-FI" sz="1400" dirty="0">
              <a:latin typeface="Arial"/>
              <a:ea typeface="ＭＳ Ｐゴシック"/>
              <a:cs typeface="Arial"/>
            </a:endParaRPr>
          </a:p>
          <a:p>
            <a:r>
              <a:rPr lang="fi-FI" sz="1400" dirty="0">
                <a:latin typeface="Verdana"/>
                <a:ea typeface="ＭＳ Ｐゴシック"/>
                <a:cs typeface="Arial"/>
              </a:rPr>
              <a:t>Lapsen tuen tarpeen arviointi ja toteuttaminen eivät toteudu oikea-aikaisesti, mikäli kaupungilla ei ole riittävästi varhaiskasvatuksen erityisopettajia. Varhaiskasvatuksen erityisopettajien rooli on tärkeä arvioitaessa lapsen tuen tarvetta sekä tukimuotoja, kuten lapsiryhmän pienentämistä tai avustajan palkkaamista. </a:t>
            </a:r>
            <a:endParaRPr lang="fi-FI" sz="1400" dirty="0">
              <a:latin typeface="Verdana"/>
              <a:cs typeface="Arial"/>
            </a:endParaRPr>
          </a:p>
          <a:p>
            <a:endParaRPr lang="fi-FI" sz="1400" dirty="0">
              <a:latin typeface="+mn-lt"/>
              <a:ea typeface="ＭＳ Ｐゴシック"/>
              <a:cs typeface="Arial"/>
            </a:endParaRPr>
          </a:p>
          <a:p>
            <a:r>
              <a:rPr lang="fi-FI" sz="1400" b="1" dirty="0" err="1">
                <a:latin typeface="+mn-lt"/>
              </a:rPr>
              <a:t>ProVaka</a:t>
            </a:r>
            <a:r>
              <a:rPr lang="fi-FI" sz="1400" b="1" dirty="0">
                <a:latin typeface="+mn-lt"/>
              </a:rPr>
              <a:t> – koulutuskokonaisuuden jatko. 17 000 €</a:t>
            </a:r>
          </a:p>
          <a:p>
            <a:r>
              <a:rPr lang="fi-FI" sz="1400" dirty="0">
                <a:latin typeface="+mn-lt"/>
                <a:ea typeface="ＭＳ Ｐゴシック"/>
              </a:rPr>
              <a:t>Koulutus tukee varhaiskasvatuksen pedagogista painopistettä, vuorovaikutus- ja tunnetaitoja. </a:t>
            </a:r>
            <a:r>
              <a:rPr lang="fi-FI" sz="1400" dirty="0" err="1">
                <a:latin typeface="+mn-lt"/>
                <a:ea typeface="Verdana"/>
              </a:rPr>
              <a:t>ProVaka</a:t>
            </a:r>
            <a:r>
              <a:rPr lang="fi-FI" sz="1400" dirty="0">
                <a:latin typeface="+mn-lt"/>
                <a:ea typeface="Verdana"/>
              </a:rPr>
              <a:t> – koulutuskokonaisuus on ostettu vuosille 2022-2025. </a:t>
            </a:r>
            <a:r>
              <a:rPr lang="fi-FI" sz="1400" dirty="0" err="1">
                <a:latin typeface="+mn-lt"/>
                <a:ea typeface="ＭＳ Ｐゴシック"/>
              </a:rPr>
              <a:t>ProVaka</a:t>
            </a:r>
            <a:r>
              <a:rPr lang="fi-FI" sz="1400" dirty="0">
                <a:latin typeface="+mn-lt"/>
                <a:ea typeface="ＭＳ Ｐゴシック"/>
              </a:rPr>
              <a:t> -menetelmän käyttöönotto on aloitettu kolmessa yksikössä sekä omien menetelmäkouluttajien koulutuksella vuonna 2022. Koulutuskokonaisuuteen on sitouduttu, eli rahoitus koulutusmäärärahoista vähentää henkilöstön koulutussuunnitelman mukaisiin, lakisääteisiinkin koulutuksiin varattua budjettia.</a:t>
            </a:r>
          </a:p>
          <a:p>
            <a:endParaRPr lang="fi-FI" sz="1600" dirty="0">
              <a:latin typeface="Verdana"/>
              <a:ea typeface="ＭＳ Ｐゴシック"/>
              <a:cs typeface="Arial"/>
            </a:endParaRPr>
          </a:p>
          <a:p>
            <a:endParaRPr lang="fi-FI" sz="1600" dirty="0">
              <a:latin typeface="+mn-lt"/>
            </a:endParaRPr>
          </a:p>
          <a:p>
            <a:endParaRPr lang="fi-FI" sz="1600" dirty="0">
              <a:latin typeface="+mn-lt"/>
              <a:ea typeface="ＭＳ Ｐゴシック"/>
            </a:endParaRPr>
          </a:p>
        </p:txBody>
      </p:sp>
    </p:spTree>
    <p:extLst>
      <p:ext uri="{BB962C8B-B14F-4D97-AF65-F5344CB8AC3E}">
        <p14:creationId xmlns:p14="http://schemas.microsoft.com/office/powerpoint/2010/main" val="93605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502401528"/>
              </p:ext>
            </p:extLst>
          </p:nvPr>
        </p:nvGraphicFramePr>
        <p:xfrm>
          <a:off x="573024" y="638876"/>
          <a:ext cx="10680192" cy="1024599"/>
        </p:xfrm>
        <a:graphic>
          <a:graphicData uri="http://schemas.openxmlformats.org/drawingml/2006/table">
            <a:tbl>
              <a:tblPr firstRow="1" bandRow="1">
                <a:tableStyleId>{5C22544A-7EE6-4342-B048-85BDC9FD1C3A}</a:tableStyleId>
              </a:tblPr>
              <a:tblGrid>
                <a:gridCol w="8828983">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Varhaiskasvatus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Varhaiskasvatuslaissa muutettiin 1.8.2021 alkaen henkilöstön mitoitusta koskevaa säädäntöä.</a:t>
                      </a:r>
                      <a:endParaRPr lang="fi-FI" sz="1200" b="1" dirty="0"/>
                    </a:p>
                  </a:txBody>
                  <a:tcPr>
                    <a:solidFill>
                      <a:schemeClr val="bg2">
                        <a:lumMod val="95000"/>
                      </a:schemeClr>
                    </a:solidFill>
                  </a:tcPr>
                </a:tc>
                <a:tc>
                  <a:txBody>
                    <a:bodyPr/>
                    <a:lstStyle/>
                    <a:p>
                      <a:pPr algn="r"/>
                      <a:r>
                        <a:rPr lang="fi-FI" sz="1600" b="1" dirty="0"/>
                        <a:t>540</a:t>
                      </a:r>
                    </a:p>
                  </a:txBody>
                  <a:tcPr>
                    <a:solidFill>
                      <a:schemeClr val="bg2">
                        <a:lumMod val="95000"/>
                      </a:schemeClr>
                    </a:solidFill>
                  </a:tcPr>
                </a:tc>
                <a:extLst>
                  <a:ext uri="{0D108BD9-81ED-4DB2-BD59-A6C34878D82A}">
                    <a16:rowId xmlns:a16="http://schemas.microsoft.com/office/drawing/2014/main" val="2233987550"/>
                  </a:ext>
                </a:extLst>
              </a:tr>
            </a:tbl>
          </a:graphicData>
        </a:graphic>
      </p:graphicFrame>
      <p:sp>
        <p:nvSpPr>
          <p:cNvPr id="2" name="Tekstiruutu 1">
            <a:extLst>
              <a:ext uri="{FF2B5EF4-FFF2-40B4-BE49-F238E27FC236}">
                <a16:creationId xmlns:a16="http://schemas.microsoft.com/office/drawing/2014/main" id="{6F173BBB-0703-4CD4-8F9F-81F58BA4E2A8}"/>
              </a:ext>
            </a:extLst>
          </p:cNvPr>
          <p:cNvSpPr txBox="1"/>
          <p:nvPr/>
        </p:nvSpPr>
        <p:spPr>
          <a:xfrm>
            <a:off x="565594" y="1663475"/>
            <a:ext cx="10630183" cy="4770537"/>
          </a:xfrm>
          <a:prstGeom prst="rect">
            <a:avLst/>
          </a:prstGeom>
          <a:noFill/>
        </p:spPr>
        <p:txBody>
          <a:bodyPr wrap="square" lIns="91440" tIns="45720" rIns="91440" bIns="45720" rtlCol="0" anchor="t">
            <a:spAutoFit/>
          </a:bodyPr>
          <a:lstStyle/>
          <a:p>
            <a:r>
              <a:rPr lang="fi-FI" sz="1400" dirty="0">
                <a:latin typeface="+mj-lt"/>
                <a:ea typeface="ＭＳ Ｐゴシック"/>
              </a:rPr>
              <a:t>Varhaiskasvatuslaissa muutettiin 1.8.2021 alkaen henkilöstön mitoitusta koskevaa säädäntöä. Lakimuutos kiristää mitoituksessa pysymistä  ja edellyttää nykyisen varahenkilöstön määrän kasvattamista nykyisestä 18 työntekijästä 12 työntekijällä (2 työntekijä/alue), yhteensä 30 työntekijään. </a:t>
            </a:r>
            <a:r>
              <a:rPr lang="fi-FI" sz="1400" dirty="0">
                <a:latin typeface="+mj-lt"/>
                <a:ea typeface="Verdana"/>
              </a:rPr>
              <a:t>Varahenkilöstöä palkataan sen verran, kuin tuleva talousarvio mahdollistaa. </a:t>
            </a:r>
            <a:endParaRPr lang="fi-FI" sz="1400" dirty="0">
              <a:latin typeface="Arial"/>
              <a:ea typeface="ＭＳ Ｐゴシック"/>
              <a:cs typeface="Arial"/>
            </a:endParaRPr>
          </a:p>
          <a:p>
            <a:endParaRPr lang="fi-FI" sz="1400" dirty="0">
              <a:latin typeface="Verdana"/>
              <a:cs typeface="Arial" charset="0"/>
            </a:endParaRPr>
          </a:p>
          <a:p>
            <a:endParaRPr lang="fi-FI" sz="1400" dirty="0">
              <a:latin typeface="+mj-lt"/>
              <a:ea typeface="ＭＳ Ｐゴシック"/>
            </a:endParaRPr>
          </a:p>
          <a:p>
            <a:r>
              <a:rPr lang="fi-FI" sz="1400" dirty="0">
                <a:latin typeface="+mj-lt"/>
                <a:ea typeface="ＭＳ Ｐゴシック"/>
              </a:rPr>
              <a:t>Varhaiskasvatuspalveluiden korkea sairauspoissaolomäärä ja pula sijaisista edellyttää vakituisen varahenkilöstön kasvattamista nykyisestä. </a:t>
            </a:r>
            <a:r>
              <a:rPr lang="fi-FI" sz="1400" dirty="0">
                <a:latin typeface="+mj-lt"/>
                <a:ea typeface="Verdana"/>
              </a:rPr>
              <a:t>Pula sijaisista aiheuttaa sen, että lakisääteisen mitoituksen toteuttaminen on haasteellista ja voi johtaa palvelun tarjonnan rajoittamiseen. </a:t>
            </a:r>
            <a:endParaRPr lang="fi-FI" sz="1400" dirty="0">
              <a:latin typeface="Verdana"/>
              <a:ea typeface="ＭＳ Ｐゴシック"/>
              <a:cs typeface="Arial"/>
            </a:endParaRPr>
          </a:p>
          <a:p>
            <a:endParaRPr lang="fi-FI" sz="1400" dirty="0">
              <a:latin typeface="Verdana"/>
              <a:ea typeface="Verdana"/>
              <a:cs typeface="Arial"/>
            </a:endParaRPr>
          </a:p>
          <a:p>
            <a:r>
              <a:rPr lang="fi-FI" sz="1400" dirty="0">
                <a:latin typeface="Verdana"/>
                <a:ea typeface="ＭＳ Ｐゴシック"/>
                <a:cs typeface="Arial"/>
              </a:rPr>
              <a:t>Mikäli vakinaista varahenkilöstöä ei saada, henkilöstön poissaoloihin on joka tapauksessa palkattava lyhytaikaisia sijaisia.  Usein vaihtuvat lyhytaikaiset sijaiset eivät mahdollista pysyviä vuorovaikutussuhteita lasten ja varhaiskasvatushenkilöstön välillä. </a:t>
            </a:r>
            <a:r>
              <a:rPr lang="fi-FI" sz="1400" dirty="0">
                <a:latin typeface="Verdana"/>
                <a:ea typeface="Verdana"/>
                <a:cs typeface="Arial"/>
              </a:rPr>
              <a:t>Lyhytaikaisten sijaisten käytön lisääntyessä lähiesihenkilöiden työaikaa kuluu enemmän sijaisten etsintään ja t</a:t>
            </a:r>
            <a:r>
              <a:rPr lang="fi-FI" sz="1400" dirty="0">
                <a:latin typeface="ＭＳ Ｐゴシック"/>
                <a:ea typeface="ＭＳ Ｐゴシック"/>
                <a:cs typeface="Arial"/>
              </a:rPr>
              <a:t>yössä</a:t>
            </a:r>
            <a:r>
              <a:rPr lang="fi-FI" sz="1400" dirty="0">
                <a:latin typeface="Verdana"/>
                <a:ea typeface="ＭＳ Ｐゴシック"/>
                <a:cs typeface="Arial"/>
              </a:rPr>
              <a:t> olevan henkilöstön työaikaa kuluu paljon uusien työntekijöiden perehdyttämiseen, mikä vaikuttaa osaltaan henkilöstön työhyvinvointiin ja jaksamiseen</a:t>
            </a:r>
            <a:r>
              <a:rPr lang="fi-FI" sz="1400" dirty="0">
                <a:latin typeface="Arial"/>
                <a:ea typeface="ＭＳ Ｐゴシック"/>
                <a:cs typeface="Arial"/>
              </a:rPr>
              <a:t>.</a:t>
            </a:r>
            <a:endParaRPr lang="fi-FI" sz="1400" dirty="0"/>
          </a:p>
          <a:p>
            <a:endParaRPr lang="fi-FI" sz="1600" dirty="0">
              <a:latin typeface="+mn-lt"/>
              <a:ea typeface="ＭＳ Ｐゴシック"/>
            </a:endParaRPr>
          </a:p>
          <a:p>
            <a:endParaRPr lang="fi-FI" sz="1600" dirty="0">
              <a:latin typeface="+mn-lt"/>
              <a:ea typeface="Verdana"/>
            </a:endParaRPr>
          </a:p>
          <a:p>
            <a:endParaRPr lang="fi-FI" sz="1400" dirty="0">
              <a:latin typeface="+mn-lt"/>
            </a:endParaRPr>
          </a:p>
          <a:p>
            <a:endParaRPr lang="fi-FI" sz="1600" dirty="0">
              <a:latin typeface="+mn-lt"/>
            </a:endParaRPr>
          </a:p>
          <a:p>
            <a:endParaRPr lang="fi-FI" sz="1600" dirty="0">
              <a:latin typeface="+mn-lt"/>
            </a:endParaRPr>
          </a:p>
          <a:p>
            <a:endParaRPr lang="fi-FI" sz="1600" dirty="0">
              <a:latin typeface="+mn-lt"/>
            </a:endParaRPr>
          </a:p>
        </p:txBody>
      </p:sp>
    </p:spTree>
    <p:extLst>
      <p:ext uri="{BB962C8B-B14F-4D97-AF65-F5344CB8AC3E}">
        <p14:creationId xmlns:p14="http://schemas.microsoft.com/office/powerpoint/2010/main" val="110552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019697386"/>
              </p:ext>
            </p:extLst>
          </p:nvPr>
        </p:nvGraphicFramePr>
        <p:xfrm>
          <a:off x="573024" y="638876"/>
          <a:ext cx="10680192" cy="1268439"/>
        </p:xfrm>
        <a:graphic>
          <a:graphicData uri="http://schemas.openxmlformats.org/drawingml/2006/table">
            <a:tbl>
              <a:tblPr firstRow="1" bandRow="1">
                <a:tableStyleId>{5C22544A-7EE6-4342-B048-85BDC9FD1C3A}</a:tableStyleId>
              </a:tblPr>
              <a:tblGrid>
                <a:gridCol w="8828983">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Varhaiskasvatus UUSI TIETO</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a:r>
                        <a:rPr lang="fi-FI" sz="1600" b="1" dirty="0"/>
                        <a:t>Hallitus on budjettiriihessä syyskuussa 2022 päättänyt alentaa varhaiskasvatuksen asiakasmaksuja. Maksujen alennukset tulisivat voimaan 1.1.2023</a:t>
                      </a:r>
                    </a:p>
                  </a:txBody>
                  <a:tcPr>
                    <a:solidFill>
                      <a:schemeClr val="bg2">
                        <a:lumMod val="95000"/>
                      </a:schemeClr>
                    </a:solidFill>
                  </a:tcPr>
                </a:tc>
                <a:tc>
                  <a:txBody>
                    <a:bodyPr/>
                    <a:lstStyle/>
                    <a:p>
                      <a:pPr lvl="0" algn="r">
                        <a:buNone/>
                      </a:pPr>
                      <a:r>
                        <a:rPr lang="fi-FI" sz="1600" b="1" dirty="0"/>
                        <a:t>laskennassa</a:t>
                      </a:r>
                    </a:p>
                  </a:txBody>
                  <a:tcPr>
                    <a:solidFill>
                      <a:schemeClr val="bg2">
                        <a:lumMod val="95000"/>
                      </a:schemeClr>
                    </a:solidFill>
                  </a:tcPr>
                </a:tc>
                <a:extLst>
                  <a:ext uri="{0D108BD9-81ED-4DB2-BD59-A6C34878D82A}">
                    <a16:rowId xmlns:a16="http://schemas.microsoft.com/office/drawing/2014/main" val="2233987550"/>
                  </a:ext>
                </a:extLst>
              </a:tr>
            </a:tbl>
          </a:graphicData>
        </a:graphic>
      </p:graphicFrame>
      <p:sp>
        <p:nvSpPr>
          <p:cNvPr id="2" name="Tekstiruutu 1">
            <a:extLst>
              <a:ext uri="{FF2B5EF4-FFF2-40B4-BE49-F238E27FC236}">
                <a16:creationId xmlns:a16="http://schemas.microsoft.com/office/drawing/2014/main" id="{6F173BBB-0703-4CD4-8F9F-81F58BA4E2A8}"/>
              </a:ext>
            </a:extLst>
          </p:cNvPr>
          <p:cNvSpPr txBox="1"/>
          <p:nvPr/>
        </p:nvSpPr>
        <p:spPr>
          <a:xfrm>
            <a:off x="565594" y="1663475"/>
            <a:ext cx="10630183" cy="2215991"/>
          </a:xfrm>
          <a:prstGeom prst="rect">
            <a:avLst/>
          </a:prstGeom>
          <a:noFill/>
        </p:spPr>
        <p:txBody>
          <a:bodyPr wrap="square" lIns="91440" tIns="45720" rIns="91440" bIns="45720" rtlCol="0" anchor="t">
            <a:spAutoFit/>
          </a:bodyPr>
          <a:lstStyle/>
          <a:p>
            <a:endParaRPr lang="fi-FI" sz="1600" dirty="0">
              <a:latin typeface="+mn-lt"/>
              <a:ea typeface="ＭＳ Ｐゴシック"/>
            </a:endParaRPr>
          </a:p>
          <a:p>
            <a:endParaRPr lang="fi-FI" sz="1600" dirty="0">
              <a:latin typeface="+mn-lt"/>
              <a:ea typeface="Verdana"/>
            </a:endParaRPr>
          </a:p>
          <a:p>
            <a:r>
              <a:rPr lang="fi-FI" sz="1400" dirty="0">
                <a:latin typeface="+mn-lt"/>
                <a:ea typeface="ＭＳ Ｐゴシック"/>
              </a:rPr>
              <a:t>Hallituksen esityksessä ehdotetaan muutettavaksi varhaiskasvatuksen asiakasmaksuista annettua lakia siten, että varhaiskasvatuksen asiakasmaksuja alennettaisiin nostamalla tulorajoja 33 prosenttia. Tämä tieto on saatu 20.9.2022 ja lakimuutoksen kustannusvaikutusten laskenta on käynnissä. Lakimuutos tulee pienentämään vuoden 2023 varhaiskasvatuksen asiakasmaksutuottoja</a:t>
            </a:r>
            <a:r>
              <a:rPr lang="fi-FI" sz="1600" dirty="0">
                <a:latin typeface="+mn-lt"/>
                <a:ea typeface="ＭＳ Ｐゴシック"/>
              </a:rPr>
              <a:t>.</a:t>
            </a:r>
            <a:endParaRPr lang="fi-FI" sz="1600" dirty="0">
              <a:latin typeface="+mn-lt"/>
            </a:endParaRPr>
          </a:p>
          <a:p>
            <a:endParaRPr lang="fi-FI" sz="1600" dirty="0">
              <a:latin typeface="+mn-lt"/>
            </a:endParaRPr>
          </a:p>
          <a:p>
            <a:endParaRPr lang="fi-FI" sz="1600" dirty="0">
              <a:latin typeface="+mn-lt"/>
            </a:endParaRPr>
          </a:p>
          <a:p>
            <a:endParaRPr lang="fi-FI" sz="1600" dirty="0">
              <a:latin typeface="+mn-lt"/>
            </a:endParaRPr>
          </a:p>
        </p:txBody>
      </p:sp>
    </p:spTree>
    <p:extLst>
      <p:ext uri="{BB962C8B-B14F-4D97-AF65-F5344CB8AC3E}">
        <p14:creationId xmlns:p14="http://schemas.microsoft.com/office/powerpoint/2010/main" val="1672333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Vaikutusarviot </a:t>
            </a:r>
            <a:r>
              <a:rPr lang="fi-FI" sz="1800" b="1" dirty="0" err="1">
                <a:ea typeface="ＭＳ Ｐゴシック"/>
                <a:cs typeface="Arial"/>
              </a:rPr>
              <a:t>ltk:n</a:t>
            </a:r>
            <a:r>
              <a:rPr lang="fi-FI" sz="1800" b="1" dirty="0">
                <a:ea typeface="ＭＳ Ｐゴシック"/>
                <a:cs typeface="Arial"/>
              </a:rPr>
              <a:t> talousarvioesitykseen:</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2799173514"/>
              </p:ext>
            </p:extLst>
          </p:nvPr>
        </p:nvGraphicFramePr>
        <p:xfrm>
          <a:off x="524256" y="1005765"/>
          <a:ext cx="10728960" cy="3155859"/>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 ja nuorisopalvelu</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0" i="0" u="none" strike="noStrike" kern="1200" dirty="0">
                          <a:solidFill>
                            <a:srgbClr val="000000"/>
                          </a:solidFill>
                          <a:effectLst/>
                          <a:latin typeface="+mn-lt"/>
                          <a:ea typeface="+mn-ea"/>
                          <a:cs typeface="+mn-cs"/>
                        </a:rPr>
                        <a:t>Kolmiportaisen tuen vahvistaminen perusopetuksessa</a:t>
                      </a:r>
                    </a:p>
                  </a:txBody>
                  <a:tcPr>
                    <a:solidFill>
                      <a:schemeClr val="bg2">
                        <a:lumMod val="95000"/>
                      </a:schemeClr>
                    </a:solidFill>
                  </a:tcPr>
                </a:tc>
                <a:tc>
                  <a:txBody>
                    <a:bodyPr/>
                    <a:lstStyle/>
                    <a:p>
                      <a:pPr algn="r"/>
                      <a:r>
                        <a:rPr lang="fi-FI" sz="1600" dirty="0"/>
                        <a:t>140</a:t>
                      </a:r>
                    </a:p>
                  </a:txBody>
                  <a:tcPr>
                    <a:solidFill>
                      <a:schemeClr val="bg2">
                        <a:lumMod val="95000"/>
                      </a:schemeClr>
                    </a:solidFill>
                  </a:tcPr>
                </a:tc>
                <a:extLst>
                  <a:ext uri="{0D108BD9-81ED-4DB2-BD59-A6C34878D82A}">
                    <a16:rowId xmlns:a16="http://schemas.microsoft.com/office/drawing/2014/main" val="4226493393"/>
                  </a:ext>
                </a:extLst>
              </a:tr>
              <a:tr h="426135">
                <a:tc>
                  <a:txBody>
                    <a:bodyPr/>
                    <a:lstStyle/>
                    <a:p>
                      <a:pPr algn="l"/>
                      <a:r>
                        <a:rPr lang="fi-FI" sz="1600" b="0" dirty="0"/>
                        <a:t>Kotikuntakorvaustulojen ja –menojen muutos vuodelle 2023</a:t>
                      </a:r>
                    </a:p>
                  </a:txBody>
                  <a:tcPr>
                    <a:solidFill>
                      <a:schemeClr val="bg2">
                        <a:lumMod val="95000"/>
                      </a:schemeClr>
                    </a:solidFill>
                  </a:tcPr>
                </a:tc>
                <a:tc>
                  <a:txBody>
                    <a:bodyPr/>
                    <a:lstStyle/>
                    <a:p>
                      <a:pPr algn="r"/>
                      <a:r>
                        <a:rPr lang="fi-FI" sz="1600" b="0" dirty="0"/>
                        <a:t>490</a:t>
                      </a:r>
                    </a:p>
                  </a:txBody>
                  <a:tcPr>
                    <a:solidFill>
                      <a:schemeClr val="bg2">
                        <a:lumMod val="95000"/>
                      </a:schemeClr>
                    </a:solidFill>
                  </a:tcPr>
                </a:tc>
                <a:extLst>
                  <a:ext uri="{0D108BD9-81ED-4DB2-BD59-A6C34878D82A}">
                    <a16:rowId xmlns:a16="http://schemas.microsoft.com/office/drawing/2014/main" val="414892882"/>
                  </a:ext>
                </a:extLst>
              </a:tr>
              <a:tr h="426135">
                <a:tc>
                  <a:txBody>
                    <a:bodyPr/>
                    <a:lstStyle/>
                    <a:p>
                      <a:pPr algn="l"/>
                      <a:r>
                        <a:rPr lang="fi-FI" sz="1600" b="0" dirty="0"/>
                        <a:t>Oppilasmäärän kasvu kasvavilla asuinalueilla</a:t>
                      </a:r>
                      <a:endParaRPr lang="fi-FI" sz="1200" b="0" dirty="0"/>
                    </a:p>
                  </a:txBody>
                  <a:tcPr>
                    <a:solidFill>
                      <a:schemeClr val="bg2">
                        <a:lumMod val="95000"/>
                      </a:schemeClr>
                    </a:solidFill>
                  </a:tcPr>
                </a:tc>
                <a:tc>
                  <a:txBody>
                    <a:bodyPr/>
                    <a:lstStyle/>
                    <a:p>
                      <a:pPr algn="r"/>
                      <a:r>
                        <a:rPr lang="fi-FI" sz="1600" b="0" dirty="0"/>
                        <a:t>495</a:t>
                      </a:r>
                    </a:p>
                  </a:txBody>
                  <a:tcPr>
                    <a:solidFill>
                      <a:schemeClr val="bg2">
                        <a:lumMod val="95000"/>
                      </a:schemeClr>
                    </a:solidFill>
                  </a:tcPr>
                </a:tc>
                <a:extLst>
                  <a:ext uri="{0D108BD9-81ED-4DB2-BD59-A6C34878D82A}">
                    <a16:rowId xmlns:a16="http://schemas.microsoft.com/office/drawing/2014/main" val="2233987550"/>
                  </a:ext>
                </a:extLst>
              </a:tr>
              <a:tr h="213068">
                <a:tc>
                  <a:txBody>
                    <a:bodyPr/>
                    <a:lstStyle/>
                    <a:p>
                      <a:pPr algn="l"/>
                      <a:r>
                        <a:rPr lang="fi-FI" sz="1600" b="0" dirty="0"/>
                        <a:t>Perusopetuksen ns. oman opetusryhmien pienentämisavustuksen kasvattaminen</a:t>
                      </a:r>
                    </a:p>
                  </a:txBody>
                  <a:tcPr>
                    <a:solidFill>
                      <a:schemeClr val="bg2">
                        <a:lumMod val="95000"/>
                      </a:schemeClr>
                    </a:solidFill>
                  </a:tcPr>
                </a:tc>
                <a:tc>
                  <a:txBody>
                    <a:bodyPr/>
                    <a:lstStyle/>
                    <a:p>
                      <a:pPr algn="r"/>
                      <a:r>
                        <a:rPr lang="fi-FI" sz="1600" b="0" dirty="0"/>
                        <a:t>500</a:t>
                      </a:r>
                    </a:p>
                  </a:txBody>
                  <a:tcPr>
                    <a:solidFill>
                      <a:schemeClr val="bg2">
                        <a:lumMod val="95000"/>
                      </a:schemeClr>
                    </a:solidFill>
                  </a:tcPr>
                </a:tc>
                <a:extLst>
                  <a:ext uri="{0D108BD9-81ED-4DB2-BD59-A6C34878D82A}">
                    <a16:rowId xmlns:a16="http://schemas.microsoft.com/office/drawing/2014/main" val="809096231"/>
                  </a:ext>
                </a:extLst>
              </a:tr>
              <a:tr h="167640">
                <a:tc>
                  <a:txBody>
                    <a:bodyPr/>
                    <a:lstStyle/>
                    <a:p>
                      <a:pPr algn="l"/>
                      <a:r>
                        <a:rPr lang="fi-FI" sz="1600" b="0" dirty="0"/>
                        <a:t>Valmistavan ja S2 opetuksen lisääntyvä tarve</a:t>
                      </a:r>
                    </a:p>
                  </a:txBody>
                  <a:tcPr>
                    <a:solidFill>
                      <a:schemeClr val="bg2">
                        <a:lumMod val="95000"/>
                      </a:schemeClr>
                    </a:solidFill>
                  </a:tcPr>
                </a:tc>
                <a:tc>
                  <a:txBody>
                    <a:bodyPr/>
                    <a:lstStyle/>
                    <a:p>
                      <a:pPr algn="r"/>
                      <a:r>
                        <a:rPr lang="fi-FI" sz="1600" b="0" dirty="0"/>
                        <a:t>490</a:t>
                      </a:r>
                    </a:p>
                  </a:txBody>
                  <a:tcPr>
                    <a:solidFill>
                      <a:schemeClr val="bg2">
                        <a:lumMod val="95000"/>
                      </a:schemeClr>
                    </a:solidFill>
                  </a:tcPr>
                </a:tc>
                <a:extLst>
                  <a:ext uri="{0D108BD9-81ED-4DB2-BD59-A6C34878D82A}">
                    <a16:rowId xmlns:a16="http://schemas.microsoft.com/office/drawing/2014/main" val="785611862"/>
                  </a:ext>
                </a:extLst>
              </a:tr>
              <a:tr h="167640">
                <a:tc>
                  <a:txBody>
                    <a:bodyPr/>
                    <a:lstStyle/>
                    <a:p>
                      <a:pPr algn="l"/>
                      <a:r>
                        <a:rPr lang="fi-FI" sz="1600" b="0" dirty="0"/>
                        <a:t>Nuorten palveluiden kehittäminen</a:t>
                      </a:r>
                    </a:p>
                  </a:txBody>
                  <a:tcPr>
                    <a:solidFill>
                      <a:schemeClr val="bg2">
                        <a:lumMod val="95000"/>
                      </a:schemeClr>
                    </a:solidFill>
                  </a:tcPr>
                </a:tc>
                <a:tc>
                  <a:txBody>
                    <a:bodyPr/>
                    <a:lstStyle/>
                    <a:p>
                      <a:pPr algn="r"/>
                      <a:r>
                        <a:rPr lang="fi-FI" sz="1600" b="0" dirty="0"/>
                        <a:t>110</a:t>
                      </a:r>
                    </a:p>
                  </a:txBody>
                  <a:tcPr>
                    <a:solidFill>
                      <a:schemeClr val="bg2">
                        <a:lumMod val="95000"/>
                      </a:schemeClr>
                    </a:solidFill>
                  </a:tcPr>
                </a:tc>
                <a:extLst>
                  <a:ext uri="{0D108BD9-81ED-4DB2-BD59-A6C34878D82A}">
                    <a16:rowId xmlns:a16="http://schemas.microsoft.com/office/drawing/2014/main" val="471809967"/>
                  </a:ext>
                </a:extLst>
              </a:tr>
              <a:tr h="426135">
                <a:tc>
                  <a:txBody>
                    <a:bodyPr/>
                    <a:lstStyle/>
                    <a:p>
                      <a:pPr algn="l"/>
                      <a:r>
                        <a:rPr lang="fi-FI" sz="1600" b="1" dirty="0"/>
                        <a:t>YHTEENSÄ</a:t>
                      </a:r>
                    </a:p>
                  </a:txBody>
                  <a:tcPr>
                    <a:solidFill>
                      <a:schemeClr val="bg2">
                        <a:lumMod val="95000"/>
                      </a:schemeClr>
                    </a:solidFill>
                  </a:tcPr>
                </a:tc>
                <a:tc>
                  <a:txBody>
                    <a:bodyPr/>
                    <a:lstStyle/>
                    <a:p>
                      <a:pPr algn="r"/>
                      <a:r>
                        <a:rPr lang="fi-FI" sz="1600" b="1" dirty="0"/>
                        <a:t>2 225</a:t>
                      </a:r>
                    </a:p>
                  </a:txBody>
                  <a:tcPr>
                    <a:solidFill>
                      <a:schemeClr val="bg2">
                        <a:lumMod val="95000"/>
                      </a:schemeClr>
                    </a:solidFill>
                  </a:tcPr>
                </a:tc>
                <a:extLst>
                  <a:ext uri="{0D108BD9-81ED-4DB2-BD59-A6C34878D82A}">
                    <a16:rowId xmlns:a16="http://schemas.microsoft.com/office/drawing/2014/main" val="2858028810"/>
                  </a:ext>
                </a:extLst>
              </a:tr>
            </a:tbl>
          </a:graphicData>
        </a:graphic>
      </p:graphicFrame>
    </p:spTree>
    <p:extLst>
      <p:ext uri="{BB962C8B-B14F-4D97-AF65-F5344CB8AC3E}">
        <p14:creationId xmlns:p14="http://schemas.microsoft.com/office/powerpoint/2010/main" val="270046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128091"/>
            <a:ext cx="11924778" cy="417370"/>
          </a:xfrm>
        </p:spPr>
        <p:txBody>
          <a:bodyPr/>
          <a:lstStyle/>
          <a:p>
            <a:pPr marL="0" indent="0" algn="ctr">
              <a:buNone/>
            </a:pPr>
            <a:r>
              <a:rPr lang="fi-FI" sz="1800" b="1" dirty="0">
                <a:ea typeface="ＭＳ Ｐゴシック"/>
                <a:cs typeface="Arial"/>
              </a:rPr>
              <a:t>Vaikutusarvioinnit:</a:t>
            </a:r>
          </a:p>
          <a:p>
            <a:pPr marL="0" indent="0" algn="ctr">
              <a:buNone/>
            </a:pPr>
            <a:endParaRPr lang="fi-FI" sz="1800" dirty="0"/>
          </a:p>
        </p:txBody>
      </p:sp>
      <p:graphicFrame>
        <p:nvGraphicFramePr>
          <p:cNvPr id="4" name="Taulukko 3"/>
          <p:cNvGraphicFramePr>
            <a:graphicFrameLocks noGrp="1"/>
          </p:cNvGraphicFramePr>
          <p:nvPr>
            <p:extLst>
              <p:ext uri="{D42A27DB-BD31-4B8C-83A1-F6EECF244321}">
                <p14:modId xmlns:p14="http://schemas.microsoft.com/office/powerpoint/2010/main" val="3350126075"/>
              </p:ext>
            </p:extLst>
          </p:nvPr>
        </p:nvGraphicFramePr>
        <p:xfrm>
          <a:off x="524256" y="1005765"/>
          <a:ext cx="10728960" cy="871614"/>
        </p:xfrm>
        <a:graphic>
          <a:graphicData uri="http://schemas.openxmlformats.org/drawingml/2006/table">
            <a:tbl>
              <a:tblPr firstRow="1" bandRow="1">
                <a:tableStyleId>{5C22544A-7EE6-4342-B048-85BDC9FD1C3A}</a:tableStyleId>
              </a:tblPr>
              <a:tblGrid>
                <a:gridCol w="8877751">
                  <a:extLst>
                    <a:ext uri="{9D8B030D-6E8A-4147-A177-3AD203B41FA5}">
                      <a16:colId xmlns:a16="http://schemas.microsoft.com/office/drawing/2014/main" val="1330550637"/>
                    </a:ext>
                  </a:extLst>
                </a:gridCol>
                <a:gridCol w="1851209">
                  <a:extLst>
                    <a:ext uri="{9D8B030D-6E8A-4147-A177-3AD203B41FA5}">
                      <a16:colId xmlns:a16="http://schemas.microsoft.com/office/drawing/2014/main" val="3435715965"/>
                    </a:ext>
                  </a:extLst>
                </a:gridCol>
              </a:tblGrid>
              <a:tr h="445479">
                <a:tc>
                  <a:txBody>
                    <a:bodyPr/>
                    <a:lstStyle/>
                    <a:p>
                      <a:r>
                        <a:rPr lang="fi-FI" b="1" dirty="0">
                          <a:solidFill>
                            <a:schemeClr val="tx1"/>
                          </a:solidFill>
                          <a:highlight>
                            <a:srgbClr val="FFFF00"/>
                          </a:highlight>
                        </a:rPr>
                        <a:t>Perusopetus</a:t>
                      </a:r>
                    </a:p>
                  </a:txBody>
                  <a:tcPr>
                    <a:solidFill>
                      <a:schemeClr val="bg2">
                        <a:lumMod val="95000"/>
                      </a:schemeClr>
                    </a:solidFill>
                  </a:tcPr>
                </a:tc>
                <a:tc>
                  <a:txBody>
                    <a:bodyPr/>
                    <a:lstStyle/>
                    <a:p>
                      <a:pPr algn="r"/>
                      <a:r>
                        <a:rPr lang="fi-FI" sz="1200" b="1" dirty="0">
                          <a:solidFill>
                            <a:schemeClr val="tx1"/>
                          </a:solidFill>
                        </a:rPr>
                        <a:t>1000</a:t>
                      </a:r>
                      <a:r>
                        <a:rPr lang="fi-FI" sz="1200" b="1" baseline="0" dirty="0">
                          <a:solidFill>
                            <a:schemeClr val="tx1"/>
                          </a:solidFill>
                        </a:rPr>
                        <a:t> euroa</a:t>
                      </a:r>
                      <a:endParaRPr lang="fi-FI" sz="1200" b="1" dirty="0">
                        <a:solidFill>
                          <a:schemeClr val="tx1"/>
                        </a:solidFill>
                      </a:endParaRPr>
                    </a:p>
                  </a:txBody>
                  <a:tcPr>
                    <a:solidFill>
                      <a:schemeClr val="bg2">
                        <a:lumMod val="95000"/>
                      </a:schemeClr>
                    </a:solidFill>
                  </a:tcPr>
                </a:tc>
                <a:extLst>
                  <a:ext uri="{0D108BD9-81ED-4DB2-BD59-A6C34878D82A}">
                    <a16:rowId xmlns:a16="http://schemas.microsoft.com/office/drawing/2014/main" val="2137303939"/>
                  </a:ext>
                </a:extLst>
              </a:tr>
              <a:tr h="426135">
                <a:tc>
                  <a:txBody>
                    <a:bodyPr/>
                    <a:lstStyle/>
                    <a:p>
                      <a:pPr algn="l" fontAlgn="b"/>
                      <a:r>
                        <a:rPr lang="fi-FI" sz="1600" b="1" i="0" u="none" strike="noStrike" kern="1200" dirty="0">
                          <a:solidFill>
                            <a:srgbClr val="000000"/>
                          </a:solidFill>
                          <a:effectLst/>
                          <a:latin typeface="+mn-lt"/>
                          <a:ea typeface="+mn-ea"/>
                          <a:cs typeface="+mn-cs"/>
                        </a:rPr>
                        <a:t>Kolmiportaisen tuen vahvistaminen perusopetuksessa</a:t>
                      </a:r>
                    </a:p>
                  </a:txBody>
                  <a:tcPr>
                    <a:solidFill>
                      <a:schemeClr val="bg2">
                        <a:lumMod val="95000"/>
                      </a:schemeClr>
                    </a:solidFill>
                  </a:tcPr>
                </a:tc>
                <a:tc>
                  <a:txBody>
                    <a:bodyPr/>
                    <a:lstStyle/>
                    <a:p>
                      <a:pPr algn="r"/>
                      <a:r>
                        <a:rPr lang="fi-FI" sz="1600" b="1" dirty="0"/>
                        <a:t>140</a:t>
                      </a:r>
                    </a:p>
                  </a:txBody>
                  <a:tcPr>
                    <a:solidFill>
                      <a:schemeClr val="bg2">
                        <a:lumMod val="95000"/>
                      </a:schemeClr>
                    </a:solidFill>
                  </a:tcPr>
                </a:tc>
                <a:extLst>
                  <a:ext uri="{0D108BD9-81ED-4DB2-BD59-A6C34878D82A}">
                    <a16:rowId xmlns:a16="http://schemas.microsoft.com/office/drawing/2014/main" val="809096231"/>
                  </a:ext>
                </a:extLst>
              </a:tr>
            </a:tbl>
          </a:graphicData>
        </a:graphic>
      </p:graphicFrame>
      <p:sp>
        <p:nvSpPr>
          <p:cNvPr id="2" name="Tekstiruutu 1">
            <a:extLst>
              <a:ext uri="{FF2B5EF4-FFF2-40B4-BE49-F238E27FC236}">
                <a16:creationId xmlns:a16="http://schemas.microsoft.com/office/drawing/2014/main" id="{8F6005F1-E0AB-46C0-BD32-CD18BED792DE}"/>
              </a:ext>
            </a:extLst>
          </p:cNvPr>
          <p:cNvSpPr txBox="1"/>
          <p:nvPr/>
        </p:nvSpPr>
        <p:spPr>
          <a:xfrm>
            <a:off x="524256" y="2028616"/>
            <a:ext cx="10728960" cy="4031873"/>
          </a:xfrm>
          <a:prstGeom prst="rect">
            <a:avLst/>
          </a:prstGeom>
          <a:noFill/>
        </p:spPr>
        <p:txBody>
          <a:bodyPr wrap="square" lIns="91440" tIns="45720" rIns="91440" bIns="45720" rtlCol="0" anchor="t">
            <a:spAutoFit/>
          </a:bodyPr>
          <a:lstStyle/>
          <a:p>
            <a:r>
              <a:rPr lang="fi-FI" sz="1400" dirty="0">
                <a:latin typeface="+mn-lt"/>
              </a:rPr>
              <a:t>Tukea tarvitsevien oppilaiden oppilasmäärän kasvu. Lainsäädännön uudistus. </a:t>
            </a:r>
            <a:endParaRPr lang="fi-FI" sz="1400" b="0" i="0" u="none" strike="noStrike" noProof="0" dirty="0">
              <a:latin typeface="+mn-lt"/>
            </a:endParaRPr>
          </a:p>
          <a:p>
            <a:r>
              <a:rPr lang="fi-FI" sz="1400" dirty="0">
                <a:latin typeface="+mn-lt"/>
              </a:rPr>
              <a:t>Sairaalaopetuksen jalkautuva erityisopettaja ja koulunkäynninohjaaja</a:t>
            </a:r>
          </a:p>
          <a:p>
            <a:r>
              <a:rPr lang="fi-FI" sz="1400" b="0" i="0" u="none" strike="noStrike" dirty="0">
                <a:solidFill>
                  <a:srgbClr val="000000"/>
                </a:solidFill>
                <a:effectLst/>
                <a:latin typeface="+mn-lt"/>
              </a:rPr>
              <a:t>Kasvavilla alueilla koulujen koot kasvavat ja tarvitaan enemmän hallintoresurssia</a:t>
            </a:r>
            <a:r>
              <a:rPr lang="fi-FI" sz="1400" dirty="0">
                <a:latin typeface="+mn-lt"/>
              </a:rPr>
              <a:t> </a:t>
            </a:r>
          </a:p>
          <a:p>
            <a:endParaRPr lang="fi-FI" sz="1400" dirty="0">
              <a:latin typeface="+mn-lt"/>
            </a:endParaRPr>
          </a:p>
          <a:p>
            <a:r>
              <a:rPr lang="fi-FI" sz="1400" dirty="0">
                <a:latin typeface="+mn-lt"/>
                <a:ea typeface="ＭＳ Ｐゴシック"/>
              </a:rPr>
              <a:t>Hankerahalla toteutettu sairaalaopetuksen konsultoivien / jalkautuvien </a:t>
            </a:r>
            <a:r>
              <a:rPr lang="fi-FI" sz="1400" dirty="0" err="1">
                <a:latin typeface="+mn-lt"/>
                <a:ea typeface="ＭＳ Ｐゴシック"/>
              </a:rPr>
              <a:t>opettajajien</a:t>
            </a:r>
            <a:r>
              <a:rPr lang="fi-FI" sz="1400" dirty="0">
                <a:latin typeface="+mn-lt"/>
                <a:ea typeface="ＭＳ Ｐゴシック"/>
              </a:rPr>
              <a:t> laajentaminen on koulujen mukaan parantanut huomattavasti varhaista puuttumista ja lähikouluilla annettavaa oikea-aikaista ja riittävää tukea tuen tarpeen ilmetessä. Sairaalaopetuksen jalkautuvan koulunkäynninohjaaja on joustavasti jalkautunut oppilaan lähikoululle esimerkiksi sairaalajakson nivelvaiheessa tai akuutissa kriisiytyneessä oppilastilanteessa. Sairaalaopetuksen konsultoivista / jalkautuvista työntekijöistä on tullut erittäin paljon positiivista palautetta kouluilta ja huoltajilta. Palvelua laajentamalla ja kehittämällä voidaan parantaa varhaista tukea ja vähentää raskaampaa korjaava tukea</a:t>
            </a:r>
          </a:p>
          <a:p>
            <a:endParaRPr lang="fi-FI" sz="1400" dirty="0">
              <a:latin typeface="+mn-lt"/>
              <a:ea typeface="ＭＳ Ｐゴシック"/>
            </a:endParaRPr>
          </a:p>
          <a:p>
            <a:r>
              <a:rPr lang="fi-FI" sz="1400" dirty="0">
                <a:latin typeface="+mn-lt"/>
                <a:ea typeface="ＭＳ Ｐゴシック"/>
              </a:rPr>
              <a:t>Tehostetun ja erityisen tuen tarve kasvaa koko Suomessa ja Kuopiossa. Kuopiossa noin 20 % oppilasta saa tehostettua ja erityistä tukea. Tuen tarjoamisen koordinointi ja koulujen tukeminen toimintakulttuurin muutoksessa edellyttää riittävää resursointia suunnitteluun. Kolmiportaisen tuen lainsäädäntöä tullaan muuttamaan todennäköisesti kuluvan lukuvuoden aikana, minkä vuoksi hallintoresurssin lisääminen myös on tarpeen</a:t>
            </a:r>
            <a:endParaRPr lang="fi-FI" sz="1400" dirty="0">
              <a:latin typeface="+mn-lt"/>
            </a:endParaRPr>
          </a:p>
          <a:p>
            <a:endParaRPr lang="fi-FI" sz="1600" dirty="0">
              <a:latin typeface="+mn-lt"/>
            </a:endParaRPr>
          </a:p>
          <a:p>
            <a:endParaRPr lang="fi-FI" sz="1600" dirty="0">
              <a:latin typeface="+mn-lt"/>
            </a:endParaRPr>
          </a:p>
        </p:txBody>
      </p:sp>
    </p:spTree>
    <p:extLst>
      <p:ext uri="{BB962C8B-B14F-4D97-AF65-F5344CB8AC3E}">
        <p14:creationId xmlns:p14="http://schemas.microsoft.com/office/powerpoint/2010/main" val="471457762"/>
      </p:ext>
    </p:extLst>
  </p:cSld>
  <p:clrMapOvr>
    <a:masterClrMapping/>
  </p:clrMapOvr>
</p:sld>
</file>

<file path=ppt/theme/theme1.xml><?xml version="1.0" encoding="utf-8"?>
<a:theme xmlns:a="http://schemas.openxmlformats.org/drawingml/2006/main" name="Kuopion kaupunki esitysmalli">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443D89E9-1732-4426-AFE0-F50FC7611F69}"/>
    </a:ext>
  </a:extLst>
</a:theme>
</file>

<file path=ppt/theme/theme10.xml><?xml version="1.0" encoding="utf-8"?>
<a:theme xmlns:a="http://schemas.openxmlformats.org/drawingml/2006/main" name="1_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E2768719-E203-47D3-B654-1B9A16A7DE4C}"/>
    </a:ext>
  </a:extLst>
</a:theme>
</file>

<file path=ppt/theme/theme11.xml><?xml version="1.0" encoding="utf-8"?>
<a:theme xmlns:a="http://schemas.openxmlformats.org/drawingml/2006/main" name="1_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E1798074-B2CB-406E-82A5-0450860EDBC1}"/>
    </a:ext>
  </a:extLst>
</a:theme>
</file>

<file path=ppt/theme/theme12.xml><?xml version="1.0" encoding="utf-8"?>
<a:theme xmlns:a="http://schemas.openxmlformats.org/drawingml/2006/main" name="1_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6D6B1C7F-E774-43A5-993C-42BA477DE6B5}"/>
    </a:ext>
  </a:extLst>
</a:theme>
</file>

<file path=ppt/theme/theme13.xml><?xml version="1.0" encoding="utf-8"?>
<a:theme xmlns:a="http://schemas.openxmlformats.org/drawingml/2006/main" name="1_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CF447244-37BD-4268-8ECB-22FD32BC9D65}"/>
    </a:ext>
  </a:extLst>
</a:theme>
</file>

<file path=ppt/theme/theme1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4E7CDB1B-BBDA-42B4-B382-6A72C922D33C}"/>
    </a:ext>
  </a:extLst>
</a:theme>
</file>

<file path=ppt/theme/theme3.xml><?xml version="1.0" encoding="utf-8"?>
<a:theme xmlns:a="http://schemas.openxmlformats.org/drawingml/2006/main" name="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8E1CEB14-1ABD-4ED8-8A32-505D6152B71C}"/>
    </a:ext>
  </a:extLst>
</a:theme>
</file>

<file path=ppt/theme/theme4.xml><?xml version="1.0" encoding="utf-8"?>
<a:theme xmlns:a="http://schemas.openxmlformats.org/drawingml/2006/main" name="Kuopion kaupunki esitysmalli4">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1C9B9B14-574B-4BF1-A113-D0B01FE16F4B}"/>
    </a:ext>
  </a:extLst>
</a:theme>
</file>

<file path=ppt/theme/theme5.xml><?xml version="1.0" encoding="utf-8"?>
<a:theme xmlns:a="http://schemas.openxmlformats.org/drawingml/2006/main" name="Kuopion kaupunki esitysmalli5">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C55EF546-7D5D-4A53-AB29-9CB1C26E04E3}"/>
    </a:ext>
  </a:extLst>
</a:theme>
</file>

<file path=ppt/theme/theme6.xml><?xml version="1.0" encoding="utf-8"?>
<a:theme xmlns:a="http://schemas.openxmlformats.org/drawingml/2006/main" name="Kuopion kaupunki esitysmalli6">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59E7E6F0-6FC5-428F-AB60-66F69802BCF5}"/>
    </a:ext>
  </a:extLst>
</a:theme>
</file>

<file path=ppt/theme/theme7.xml><?xml version="1.0" encoding="utf-8"?>
<a:theme xmlns:a="http://schemas.openxmlformats.org/drawingml/2006/main" name="Kuopion kaupunki esitysmalli7">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8E966054-BB0B-43EC-B1E6-F6A218449A4E}"/>
    </a:ext>
  </a:extLst>
</a:theme>
</file>

<file path=ppt/theme/theme8.xml><?xml version="1.0" encoding="utf-8"?>
<a:theme xmlns:a="http://schemas.openxmlformats.org/drawingml/2006/main" name="1_Kuopion kaupunki esitysmalli2">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1D3F2567-3C9F-4339-9151-4C31B9BF44BC}"/>
    </a:ext>
  </a:extLst>
</a:theme>
</file>

<file path=ppt/theme/theme9.xml><?xml version="1.0" encoding="utf-8"?>
<a:theme xmlns:a="http://schemas.openxmlformats.org/drawingml/2006/main" name="1_Kuopion kaupunki esitysmalli3">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 id="{EC019862-EB90-4361-A06A-0B104359C774}" vid="{134E1035-5023-4D5F-862F-52354786CA2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76CA721397A054CB853A0CA9E5BAFF9" ma:contentTypeVersion="6" ma:contentTypeDescription="Luo uusi asiakirja." ma:contentTypeScope="" ma:versionID="8e33f6e6f86597ff87a77d158b2bf3d9">
  <xsd:schema xmlns:xsd="http://www.w3.org/2001/XMLSchema" xmlns:xs="http://www.w3.org/2001/XMLSchema" xmlns:p="http://schemas.microsoft.com/office/2006/metadata/properties" xmlns:ns2="143e760a-4c2e-43fc-9d29-1ef71af167b4" xmlns:ns3="dc45ac36-11cd-4788-8696-166c99d27382" targetNamespace="http://schemas.microsoft.com/office/2006/metadata/properties" ma:root="true" ma:fieldsID="b9df6dac6d936e8dafb11da0cc4a46c7" ns2:_="" ns3:_="">
    <xsd:import namespace="143e760a-4c2e-43fc-9d29-1ef71af167b4"/>
    <xsd:import namespace="dc45ac36-11cd-4788-8696-166c99d273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e760a-4c2e-43fc-9d29-1ef71af16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45ac36-11cd-4788-8696-166c99d2738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1B783-8553-43BF-96BF-9394DD235B70}">
  <ds:schemaRefs>
    <ds:schemaRef ds:uri="http://purl.org/dc/elements/1.1/"/>
    <ds:schemaRef ds:uri="http://schemas.microsoft.com/office/2006/metadata/properties"/>
    <ds:schemaRef ds:uri="http://schemas.microsoft.com/office/2006/documentManagement/types"/>
    <ds:schemaRef ds:uri="dc45ac36-11cd-4788-8696-166c99d27382"/>
    <ds:schemaRef ds:uri="http://purl.org/dc/terms/"/>
    <ds:schemaRef ds:uri="http://schemas.openxmlformats.org/package/2006/metadata/core-properties"/>
    <ds:schemaRef ds:uri="http://purl.org/dc/dcmitype/"/>
    <ds:schemaRef ds:uri="http://schemas.microsoft.com/office/infopath/2007/PartnerControls"/>
    <ds:schemaRef ds:uri="143e760a-4c2e-43fc-9d29-1ef71af167b4"/>
    <ds:schemaRef ds:uri="http://www.w3.org/XML/1998/namespace"/>
  </ds:schemaRefs>
</ds:datastoreItem>
</file>

<file path=customXml/itemProps2.xml><?xml version="1.0" encoding="utf-8"?>
<ds:datastoreItem xmlns:ds="http://schemas.openxmlformats.org/officeDocument/2006/customXml" ds:itemID="{7EBCAF81-C3F2-44CF-8071-E48C1F8EB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e760a-4c2e-43fc-9d29-1ef71af167b4"/>
    <ds:schemaRef ds:uri="dc45ac36-11cd-4788-8696-166c99d27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F1BD52-769E-4A4A-BE6B-E8EF066EF0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1975</Words>
  <Application>Microsoft Office PowerPoint</Application>
  <PresentationFormat>Laajakuva</PresentationFormat>
  <Paragraphs>316</Paragraphs>
  <Slides>25</Slides>
  <Notes>24</Notes>
  <HiddenSlides>0</HiddenSlides>
  <MMClips>0</MMClips>
  <ScaleCrop>false</ScaleCrop>
  <HeadingPairs>
    <vt:vector size="6" baseType="variant">
      <vt:variant>
        <vt:lpstr>Käytetyt fontit</vt:lpstr>
      </vt:variant>
      <vt:variant>
        <vt:i4>5</vt:i4>
      </vt:variant>
      <vt:variant>
        <vt:lpstr>Teema</vt:lpstr>
      </vt:variant>
      <vt:variant>
        <vt:i4>13</vt:i4>
      </vt:variant>
      <vt:variant>
        <vt:lpstr>Dian otsikot</vt:lpstr>
      </vt:variant>
      <vt:variant>
        <vt:i4>25</vt:i4>
      </vt:variant>
    </vt:vector>
  </HeadingPairs>
  <TitlesOfParts>
    <vt:vector size="43" baseType="lpstr">
      <vt:lpstr>ＭＳ Ｐゴシック</vt:lpstr>
      <vt:lpstr>Arial</vt:lpstr>
      <vt:lpstr>Calibri</vt:lpstr>
      <vt:lpstr>Georgia</vt:lpstr>
      <vt:lpstr>Verdana</vt:lpstr>
      <vt:lpstr>Kuopion kaupunki esitysmalli</vt:lpstr>
      <vt:lpstr>Kuopion kaupunki esitysmalli2</vt:lpstr>
      <vt:lpstr>Kuopion kaupunki esitysmalli3</vt:lpstr>
      <vt:lpstr>Kuopion kaupunki esitysmalli4</vt:lpstr>
      <vt:lpstr>Kuopion kaupunki esitysmalli5</vt:lpstr>
      <vt:lpstr>Kuopion kaupunki esitysmalli6</vt:lpstr>
      <vt:lpstr>Kuopion kaupunki esitysmalli7</vt:lpstr>
      <vt:lpstr>1_Kuopion kaupunki esitysmalli2</vt:lpstr>
      <vt:lpstr>1_Kuopion kaupunki esitysmalli3</vt:lpstr>
      <vt:lpstr>1_Kuopion kaupunki esitysmalli4</vt:lpstr>
      <vt:lpstr>1_Kuopion kaupunki esitysmalli5</vt:lpstr>
      <vt:lpstr>1_Kuopion kaupunki esitysmalli6</vt:lpstr>
      <vt:lpstr>1_Kuopion kaupunki esitysmalli7</vt:lpstr>
      <vt:lpstr>2023 talousarvioesitys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
  <cp:revision>1359</cp:revision>
  <dcterms:created xsi:type="dcterms:W3CDTF">2020-10-28T13:04:05Z</dcterms:created>
  <dcterms:modified xsi:type="dcterms:W3CDTF">2022-10-05T10:11:49Z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0x010100376CA721397A054CB853A0CA9E5BAFF9</vt:lpwstr>
  </property>
</Properties>
</file>

<file path=userCustomization/customUI.xml><?xml version="1.0" encoding="utf-8"?>
<mso:customUI xmlns:mso="http://schemas.microsoft.com/office/2006/01/customui">
  <mso:ribbon>
    <mso:qat>
      <mso:documentControls>
        <mso:control idQ="mso:GroupSlideThemes" visible="true"/>
      </mso:documentControls>
    </mso:qat>
  </mso:ribbon>
</mso:customUI>
</file>